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handoutMasterIdLst>
    <p:handoutMasterId r:id="rId12"/>
  </p:handoutMasterIdLst>
  <p:sldIdLst>
    <p:sldId id="256" r:id="rId2"/>
    <p:sldId id="257" r:id="rId3"/>
    <p:sldId id="264" r:id="rId4"/>
    <p:sldId id="263" r:id="rId5"/>
    <p:sldId id="258" r:id="rId6"/>
    <p:sldId id="259" r:id="rId7"/>
    <p:sldId id="260" r:id="rId8"/>
    <p:sldId id="262"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70195E7-AE8A-4DC4-8F19-2BE0BFE4C6B7}" type="datetimeFigureOut">
              <a:rPr lang="fr-FR" smtClean="0"/>
              <a:t>11/12/2019</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smtClean="0"/>
              <a:t>Anne Mallet CPC circonscription Le Creusot année scolaire 2019-2020</a:t>
            </a:r>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74E7CE5-0EA7-4C32-8DD1-066938FD5FF5}" type="slidenum">
              <a:rPr lang="fr-FR" smtClean="0"/>
              <a:t>‹N°›</a:t>
            </a:fld>
            <a:endParaRPr lang="fr-FR"/>
          </a:p>
        </p:txBody>
      </p:sp>
    </p:spTree>
    <p:extLst>
      <p:ext uri="{BB962C8B-B14F-4D97-AF65-F5344CB8AC3E}">
        <p14:creationId xmlns:p14="http://schemas.microsoft.com/office/powerpoint/2010/main" val="222301875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AFC4F6-44E1-4CCD-9B6C-E6E4F3034A46}" type="datetimeFigureOut">
              <a:rPr lang="fr-FR" smtClean="0"/>
              <a:t>11/12/2019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smtClean="0"/>
              <a:t>Anne Mallet CPC circonscription Le Creusot année scolaire 2019-2020</a:t>
            </a:r>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8E86A5-61E0-4939-9A98-1E6B9D3FA3E9}" type="slidenum">
              <a:rPr lang="fr-FR" smtClean="0"/>
              <a:t>‹N°›</a:t>
            </a:fld>
            <a:endParaRPr lang="fr-FR"/>
          </a:p>
        </p:txBody>
      </p:sp>
    </p:spTree>
    <p:extLst>
      <p:ext uri="{BB962C8B-B14F-4D97-AF65-F5344CB8AC3E}">
        <p14:creationId xmlns:p14="http://schemas.microsoft.com/office/powerpoint/2010/main" val="75712833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833A1B8A-D1F9-48C3-B8B9-84A9F316C3DE}"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smtClean="0"/>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C003FE4-DFA9-477C-9A36-ECEB3E80FFE0}" type="datetime1">
              <a:rPr lang="en-US" smtClean="0"/>
              <a:t>12/11/2019</a:t>
            </a:fld>
            <a:endParaRPr lang="en-US" dirty="0"/>
          </a:p>
        </p:txBody>
      </p:sp>
      <p:sp>
        <p:nvSpPr>
          <p:cNvPr id="6" name="Footer Placeholder 5"/>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smtClean="0"/>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B799188-D09F-457E-B3CC-52C94FCEF552}"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smtClean="0"/>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smtClean="0"/>
              <a:t>Modifier les styles du texte du masque</a:t>
            </a:r>
          </a:p>
        </p:txBody>
      </p:sp>
      <p:sp>
        <p:nvSpPr>
          <p:cNvPr id="2" name="Date Placeholder 1"/>
          <p:cNvSpPr>
            <a:spLocks noGrp="1"/>
          </p:cNvSpPr>
          <p:nvPr>
            <p:ph type="dt" sz="half" idx="10"/>
          </p:nvPr>
        </p:nvSpPr>
        <p:spPr/>
        <p:txBody>
          <a:bodyPr/>
          <a:lstStyle/>
          <a:p>
            <a:fld id="{A81A2ED4-3664-4147-9B65-28D2C9BA3B99}" type="datetime1">
              <a:rPr lang="en-US" smtClean="0"/>
              <a:t>12/11/2019</a:t>
            </a:fld>
            <a:endParaRPr lang="en-US" dirty="0"/>
          </a:p>
        </p:txBody>
      </p:sp>
      <p:sp>
        <p:nvSpPr>
          <p:cNvPr id="3" name="Footer Placeholder 2"/>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DFECAF-7240-46B2-8348-882693ED12EC}"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7DBB2BA-2DA4-4E8A-A6DA-1180148A4D78}"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smtClean="0"/>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3C7F81A-F516-4E17-92FC-27AE743FA87D}"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smtClean="0"/>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A502D79-0311-46D0-B386-EFA7D9C7C7D5}" type="datetime1">
              <a:rPr lang="en-US" smtClean="0"/>
              <a:t>12/11/2019</a:t>
            </a:fld>
            <a:endParaRPr lang="en-US" dirty="0"/>
          </a:p>
        </p:txBody>
      </p:sp>
      <p:sp>
        <p:nvSpPr>
          <p:cNvPr id="5" name="Footer Placeholder 4"/>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BAAB56B-2024-4ED6-9402-4C45EB7FB0FE}" type="datetime1">
              <a:rPr lang="en-US" smtClean="0"/>
              <a:t>12/11/2019</a:t>
            </a:fld>
            <a:endParaRPr lang="en-US" dirty="0"/>
          </a:p>
        </p:txBody>
      </p:sp>
      <p:sp>
        <p:nvSpPr>
          <p:cNvPr id="6" name="Footer Placeholder 5"/>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FEDD587-F43D-4589-82B7-1DA2C9BCEB52}" type="datetime1">
              <a:rPr lang="en-US" smtClean="0"/>
              <a:t>12/11/2019</a:t>
            </a:fld>
            <a:endParaRPr lang="en-US" dirty="0"/>
          </a:p>
        </p:txBody>
      </p:sp>
      <p:sp>
        <p:nvSpPr>
          <p:cNvPr id="8" name="Footer Placeholder 7"/>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C4296DD-3B74-4298-BB73-A62C3444F57F}" type="datetime1">
              <a:rPr lang="en-US" smtClean="0"/>
              <a:t>12/11/2019</a:t>
            </a:fld>
            <a:endParaRPr lang="en-US" dirty="0"/>
          </a:p>
        </p:txBody>
      </p:sp>
      <p:sp>
        <p:nvSpPr>
          <p:cNvPr id="4" name="Footer Placeholder 3"/>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9E9D0-3702-4C25-A8A0-AB974CCE1B67}" type="datetime1">
              <a:rPr lang="en-US" smtClean="0"/>
              <a:t>12/11/2019</a:t>
            </a:fld>
            <a:endParaRPr lang="en-US" dirty="0"/>
          </a:p>
        </p:txBody>
      </p:sp>
      <p:sp>
        <p:nvSpPr>
          <p:cNvPr id="3" name="Footer Placeholder 2"/>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smtClean="0"/>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74C1ED0-0009-4F95-AAD9-FF48C6C944DD}" type="datetime1">
              <a:rPr lang="en-US" smtClean="0"/>
              <a:t>12/11/2019</a:t>
            </a:fld>
            <a:endParaRPr lang="en-US" dirty="0"/>
          </a:p>
        </p:txBody>
      </p:sp>
      <p:sp>
        <p:nvSpPr>
          <p:cNvPr id="6" name="Footer Placeholder 5"/>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smtClean="0"/>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F26BEF9B-33BB-4DF1-8CFC-F4BAB9BF8D88}" type="datetime1">
              <a:rPr lang="en-US" smtClean="0"/>
              <a:t>12/11/2019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r>
              <a:rPr lang="fr-FR" smtClean="0"/>
              <a:t>Anne Mallet CPC circonscription Le Creusot année scolaire 2019-2020</a:t>
            </a:r>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fr-FR" smtClean="0"/>
              <a:t>Anne Mallet CPC circonscription Le Creusot année scolaire 2019-2020</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B2E9455-92A7-45DF-8276-8C0186C4B5CD}" type="datetime1">
              <a:rPr lang="en-US" smtClean="0"/>
              <a:t>12/11/2019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Egalité filles/ garçons</a:t>
            </a:r>
            <a:br>
              <a:rPr lang="fr-FR" dirty="0" smtClean="0"/>
            </a:br>
            <a:r>
              <a:rPr lang="fr-FR" dirty="0" smtClean="0"/>
              <a:t>hommes/femmes</a:t>
            </a:r>
            <a:endParaRPr lang="fr-FR" dirty="0"/>
          </a:p>
        </p:txBody>
      </p:sp>
      <p:sp>
        <p:nvSpPr>
          <p:cNvPr id="3" name="Sous-titre 2"/>
          <p:cNvSpPr>
            <a:spLocks noGrp="1"/>
          </p:cNvSpPr>
          <p:nvPr>
            <p:ph type="subTitle" idx="1"/>
          </p:nvPr>
        </p:nvSpPr>
        <p:spPr>
          <a:xfrm>
            <a:off x="810001" y="5280846"/>
            <a:ext cx="10729470" cy="810861"/>
          </a:xfrm>
        </p:spPr>
        <p:txBody>
          <a:bodyPr>
            <a:normAutofit fontScale="85000" lnSpcReduction="20000"/>
          </a:bodyPr>
          <a:lstStyle/>
          <a:p>
            <a:pPr algn="r"/>
            <a:r>
              <a:rPr lang="fr-FR" sz="6000" b="1" dirty="0" smtClean="0"/>
              <a:t>DES CHIFFRES</a:t>
            </a:r>
          </a:p>
          <a:p>
            <a:pPr algn="r"/>
            <a:endParaRPr lang="fr-FR" dirty="0"/>
          </a:p>
        </p:txBody>
      </p:sp>
      <p:sp>
        <p:nvSpPr>
          <p:cNvPr id="4" name="Espace réservé du pied de page 3"/>
          <p:cNvSpPr>
            <a:spLocks noGrp="1"/>
          </p:cNvSpPr>
          <p:nvPr>
            <p:ph type="ftr" sz="quarter" idx="11"/>
          </p:nvPr>
        </p:nvSpPr>
        <p:spPr/>
        <p:txBody>
          <a:bodyPr/>
          <a:lstStyle/>
          <a:p>
            <a:r>
              <a:rPr lang="fr-FR" smtClean="0"/>
              <a:t>Anne Mallet CPC circonscription Le Creusot année scolaire 2019-2020</a:t>
            </a:r>
            <a:endParaRPr lang="en-US" dirty="0"/>
          </a:p>
        </p:txBody>
      </p:sp>
    </p:spTree>
    <p:extLst>
      <p:ext uri="{BB962C8B-B14F-4D97-AF65-F5344CB8AC3E}">
        <p14:creationId xmlns:p14="http://schemas.microsoft.com/office/powerpoint/2010/main" val="96013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3150" y="690536"/>
            <a:ext cx="3547533" cy="1189841"/>
          </a:xfrm>
        </p:spPr>
        <p:txBody>
          <a:bodyPr/>
          <a:lstStyle/>
          <a:p>
            <a:pPr algn="ctr"/>
            <a:r>
              <a:rPr lang="fr-FR" dirty="0" smtClean="0"/>
              <a:t>Elèves en difficultés à l’école élémentaire, collège et lycée</a:t>
            </a:r>
            <a:br>
              <a:rPr lang="fr-FR" dirty="0" smtClean="0"/>
            </a:br>
            <a:r>
              <a:rPr lang="fr-FR" dirty="0" smtClean="0"/>
              <a:t>localement</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245563150"/>
              </p:ext>
            </p:extLst>
          </p:nvPr>
        </p:nvGraphicFramePr>
        <p:xfrm>
          <a:off x="5910470" y="1285457"/>
          <a:ext cx="5499652" cy="3644350"/>
        </p:xfrm>
        <a:graphic>
          <a:graphicData uri="http://schemas.openxmlformats.org/drawingml/2006/table">
            <a:tbl>
              <a:tblPr/>
              <a:tblGrid>
                <a:gridCol w="2804993">
                  <a:extLst>
                    <a:ext uri="{9D8B030D-6E8A-4147-A177-3AD203B41FA5}">
                      <a16:colId xmlns:a16="http://schemas.microsoft.com/office/drawing/2014/main" val="313371759"/>
                    </a:ext>
                  </a:extLst>
                </a:gridCol>
                <a:gridCol w="1415227">
                  <a:extLst>
                    <a:ext uri="{9D8B030D-6E8A-4147-A177-3AD203B41FA5}">
                      <a16:colId xmlns:a16="http://schemas.microsoft.com/office/drawing/2014/main" val="1797817360"/>
                    </a:ext>
                  </a:extLst>
                </a:gridCol>
                <a:gridCol w="1279432">
                  <a:extLst>
                    <a:ext uri="{9D8B030D-6E8A-4147-A177-3AD203B41FA5}">
                      <a16:colId xmlns:a16="http://schemas.microsoft.com/office/drawing/2014/main" val="887569764"/>
                    </a:ext>
                  </a:extLst>
                </a:gridCol>
              </a:tblGrid>
              <a:tr h="728870">
                <a:tc>
                  <a:txBody>
                    <a:bodyPr/>
                    <a:lstStyle/>
                    <a:p>
                      <a:pPr marL="0" marR="0" algn="ctr" fontAlgn="t">
                        <a:spcBef>
                          <a:spcPts val="0"/>
                        </a:spcBef>
                        <a:spcAft>
                          <a:spcPts val="0"/>
                        </a:spcAft>
                      </a:pPr>
                      <a:r>
                        <a:rPr lang="fr-FR" sz="2000" dirty="0">
                          <a:effectLst/>
                          <a:latin typeface="Arimo" panose="020B0604020202020204" pitchFamily="34" charset="0"/>
                          <a:ea typeface="Arimo" panose="020B0604020202020204" pitchFamily="34" charset="0"/>
                        </a:rPr>
                        <a:t>Année 2018-2019</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a:spcBef>
                          <a:spcPts val="0"/>
                        </a:spcBef>
                        <a:spcAft>
                          <a:spcPts val="0"/>
                        </a:spcAft>
                      </a:pPr>
                      <a:r>
                        <a:rPr lang="fr-FR" sz="2000">
                          <a:effectLst/>
                          <a:latin typeface="Arimo" panose="020B0604020202020204" pitchFamily="34" charset="0"/>
                          <a:ea typeface="Arimo" panose="020B0604020202020204" pitchFamily="34" charset="0"/>
                        </a:rPr>
                        <a:t>Filles </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a:spcBef>
                          <a:spcPts val="0"/>
                        </a:spcBef>
                        <a:spcAft>
                          <a:spcPts val="0"/>
                        </a:spcAft>
                      </a:pPr>
                      <a:r>
                        <a:rPr lang="fr-FR" sz="2000">
                          <a:effectLst/>
                          <a:latin typeface="Arimo" panose="020B0604020202020204" pitchFamily="34" charset="0"/>
                          <a:ea typeface="Arimo" panose="020B0604020202020204" pitchFamily="34" charset="0"/>
                        </a:rPr>
                        <a:t>garçons</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503185446"/>
                  </a:ext>
                </a:extLst>
              </a:tr>
              <a:tr h="728870">
                <a:tc>
                  <a:txBody>
                    <a:bodyPr/>
                    <a:lstStyle/>
                    <a:p>
                      <a:pPr marL="0" marR="0" algn="ctr" fontAlgn="t">
                        <a:spcBef>
                          <a:spcPts val="0"/>
                        </a:spcBef>
                        <a:spcAft>
                          <a:spcPts val="0"/>
                        </a:spcAft>
                      </a:pPr>
                      <a:r>
                        <a:rPr lang="fr-FR" sz="2000" dirty="0" smtClean="0">
                          <a:effectLst/>
                          <a:latin typeface="Arimo" panose="020B0604020202020204" pitchFamily="34" charset="0"/>
                          <a:ea typeface="Arimo" panose="020B0604020202020204" pitchFamily="34" charset="0"/>
                        </a:rPr>
                        <a:t>Cellule de veille </a:t>
                      </a:r>
                    </a:p>
                    <a:p>
                      <a:pPr marL="0" marR="0" algn="ctr" fontAlgn="t">
                        <a:spcBef>
                          <a:spcPts val="0"/>
                        </a:spcBef>
                        <a:spcAft>
                          <a:spcPts val="0"/>
                        </a:spcAft>
                      </a:pPr>
                      <a:r>
                        <a:rPr lang="fr-FR" sz="2000" dirty="0" smtClean="0">
                          <a:solidFill>
                            <a:schemeClr val="accent1">
                              <a:lumMod val="60000"/>
                              <a:lumOff val="40000"/>
                            </a:schemeClr>
                          </a:solidFill>
                          <a:effectLst/>
                          <a:latin typeface="Arimo" panose="020B0604020202020204" pitchFamily="34" charset="0"/>
                          <a:ea typeface="Arimo" panose="020B0604020202020204" pitchFamily="34" charset="0"/>
                        </a:rPr>
                        <a:t>École </a:t>
                      </a:r>
                      <a:r>
                        <a:rPr lang="fr-FR" sz="2000" dirty="0">
                          <a:solidFill>
                            <a:schemeClr val="accent1">
                              <a:lumMod val="60000"/>
                              <a:lumOff val="40000"/>
                            </a:schemeClr>
                          </a:solidFill>
                          <a:effectLst/>
                          <a:latin typeface="Arimo" panose="020B0604020202020204" pitchFamily="34" charset="0"/>
                          <a:ea typeface="Arimo" panose="020B0604020202020204" pitchFamily="34" charset="0"/>
                        </a:rPr>
                        <a:t>élémentaire</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a:spcBef>
                          <a:spcPts val="0"/>
                        </a:spcBef>
                        <a:spcAft>
                          <a:spcPts val="0"/>
                        </a:spcAft>
                      </a:pPr>
                      <a:r>
                        <a:rPr lang="fr-FR" sz="2000" dirty="0">
                          <a:effectLst/>
                          <a:latin typeface="Arimo" panose="020B0604020202020204" pitchFamily="34" charset="0"/>
                          <a:ea typeface="Arimo" panose="020B0604020202020204" pitchFamily="34" charset="0"/>
                        </a:rPr>
                        <a:t>14</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a:spcBef>
                          <a:spcPts val="0"/>
                        </a:spcBef>
                        <a:spcAft>
                          <a:spcPts val="0"/>
                        </a:spcAft>
                      </a:pPr>
                      <a:r>
                        <a:rPr lang="fr-FR" sz="2000">
                          <a:effectLst/>
                          <a:latin typeface="Arimo" panose="020B0604020202020204" pitchFamily="34" charset="0"/>
                          <a:ea typeface="Arimo" panose="020B0604020202020204" pitchFamily="34" charset="0"/>
                        </a:rPr>
                        <a:t>15</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623019694"/>
                  </a:ext>
                </a:extLst>
              </a:tr>
              <a:tr h="728870">
                <a:tc>
                  <a:txBody>
                    <a:bodyPr/>
                    <a:lstStyle/>
                    <a:p>
                      <a:pPr marL="0" marR="0" algn="ctr" fontAlgn="t">
                        <a:spcBef>
                          <a:spcPts val="0"/>
                        </a:spcBef>
                        <a:spcAft>
                          <a:spcPts val="0"/>
                        </a:spcAft>
                      </a:pPr>
                      <a:r>
                        <a:rPr lang="fr-FR" sz="2000" dirty="0" smtClean="0">
                          <a:effectLst/>
                          <a:latin typeface="Arimo" panose="020B0604020202020204" pitchFamily="34" charset="0"/>
                          <a:ea typeface="Arimo" panose="020B0604020202020204" pitchFamily="34" charset="0"/>
                        </a:rPr>
                        <a:t>Cellule de veille </a:t>
                      </a:r>
                      <a:r>
                        <a:rPr lang="fr-FR" sz="2000" dirty="0" smtClean="0">
                          <a:solidFill>
                            <a:schemeClr val="accent1">
                              <a:lumMod val="60000"/>
                              <a:lumOff val="40000"/>
                            </a:schemeClr>
                          </a:solidFill>
                          <a:effectLst/>
                          <a:latin typeface="Arimo" panose="020B0604020202020204" pitchFamily="34" charset="0"/>
                          <a:ea typeface="Arimo" panose="020B0604020202020204" pitchFamily="34" charset="0"/>
                        </a:rPr>
                        <a:t>Collèges</a:t>
                      </a:r>
                      <a:endParaRPr lang="fr-FR" sz="2000" dirty="0">
                        <a:solidFill>
                          <a:schemeClr val="accent1">
                            <a:lumMod val="60000"/>
                            <a:lumOff val="40000"/>
                          </a:schemeClr>
                        </a:solidFill>
                        <a:effectLst/>
                        <a:latin typeface="Arimo" panose="020B0604020202020204" pitchFamily="34" charset="0"/>
                        <a:ea typeface="Arimo" panose="020B060402020202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a:spcBef>
                          <a:spcPts val="0"/>
                        </a:spcBef>
                        <a:spcAft>
                          <a:spcPts val="0"/>
                        </a:spcAft>
                      </a:pPr>
                      <a:r>
                        <a:rPr lang="fr-FR" sz="2000" dirty="0">
                          <a:effectLst/>
                          <a:latin typeface="Arimo" panose="020B0604020202020204" pitchFamily="34" charset="0"/>
                          <a:ea typeface="Arimo" panose="020B0604020202020204" pitchFamily="34" charset="0"/>
                        </a:rPr>
                        <a:t>8</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a:spcBef>
                          <a:spcPts val="0"/>
                        </a:spcBef>
                        <a:spcAft>
                          <a:spcPts val="0"/>
                        </a:spcAft>
                      </a:pPr>
                      <a:r>
                        <a:rPr lang="fr-FR" sz="2000">
                          <a:effectLst/>
                          <a:latin typeface="Arimo" panose="020B0604020202020204" pitchFamily="34" charset="0"/>
                          <a:ea typeface="Arimo" panose="020B0604020202020204" pitchFamily="34" charset="0"/>
                        </a:rPr>
                        <a:t>24</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321604614"/>
                  </a:ext>
                </a:extLst>
              </a:tr>
              <a:tr h="728870">
                <a:tc>
                  <a:txBody>
                    <a:bodyPr/>
                    <a:lstStyle/>
                    <a:p>
                      <a:pPr marL="0" marR="0" algn="ctr" fontAlgn="t">
                        <a:spcBef>
                          <a:spcPts val="0"/>
                        </a:spcBef>
                        <a:spcAft>
                          <a:spcPts val="0"/>
                        </a:spcAft>
                      </a:pPr>
                      <a:r>
                        <a:rPr lang="fr-FR" sz="2000" dirty="0" smtClean="0">
                          <a:effectLst/>
                          <a:latin typeface="Arimo" panose="020B0604020202020204" pitchFamily="34" charset="0"/>
                          <a:ea typeface="Arimo" panose="020B0604020202020204" pitchFamily="34" charset="0"/>
                        </a:rPr>
                        <a:t>Cellule de veille </a:t>
                      </a:r>
                    </a:p>
                    <a:p>
                      <a:pPr marL="0" marR="0" algn="ctr" fontAlgn="t">
                        <a:spcBef>
                          <a:spcPts val="0"/>
                        </a:spcBef>
                        <a:spcAft>
                          <a:spcPts val="0"/>
                        </a:spcAft>
                      </a:pPr>
                      <a:r>
                        <a:rPr lang="fr-FR" sz="2000" dirty="0" smtClean="0">
                          <a:solidFill>
                            <a:schemeClr val="accent1">
                              <a:lumMod val="60000"/>
                              <a:lumOff val="40000"/>
                            </a:schemeClr>
                          </a:solidFill>
                          <a:effectLst/>
                          <a:latin typeface="Arimo" panose="020B0604020202020204" pitchFamily="34" charset="0"/>
                          <a:ea typeface="Arimo" panose="020B0604020202020204" pitchFamily="34" charset="0"/>
                        </a:rPr>
                        <a:t>lycée</a:t>
                      </a:r>
                      <a:endParaRPr lang="fr-FR" sz="2000" dirty="0">
                        <a:solidFill>
                          <a:schemeClr val="accent1">
                            <a:lumMod val="60000"/>
                            <a:lumOff val="40000"/>
                          </a:schemeClr>
                        </a:solidFill>
                        <a:effectLst/>
                        <a:latin typeface="Arimo" panose="020B0604020202020204" pitchFamily="34" charset="0"/>
                        <a:ea typeface="Arimo" panose="020B060402020202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a:spcBef>
                          <a:spcPts val="0"/>
                        </a:spcBef>
                        <a:spcAft>
                          <a:spcPts val="0"/>
                        </a:spcAft>
                      </a:pPr>
                      <a:r>
                        <a:rPr lang="fr-FR" sz="2000" dirty="0">
                          <a:effectLst/>
                          <a:latin typeface="Arimo" panose="020B0604020202020204" pitchFamily="34" charset="0"/>
                          <a:ea typeface="Arimo" panose="020B0604020202020204" pitchFamily="34" charset="0"/>
                        </a:rPr>
                        <a:t>1</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a:spcBef>
                          <a:spcPts val="0"/>
                        </a:spcBef>
                        <a:spcAft>
                          <a:spcPts val="0"/>
                        </a:spcAft>
                      </a:pPr>
                      <a:r>
                        <a:rPr lang="fr-FR" sz="2000" dirty="0">
                          <a:effectLst/>
                          <a:latin typeface="Arimo" panose="020B0604020202020204" pitchFamily="34" charset="0"/>
                          <a:ea typeface="Arimo" panose="020B0604020202020204" pitchFamily="34" charset="0"/>
                        </a:rPr>
                        <a:t>3</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2326472570"/>
                  </a:ext>
                </a:extLst>
              </a:tr>
              <a:tr h="728870">
                <a:tc>
                  <a:txBody>
                    <a:bodyPr/>
                    <a:lstStyle/>
                    <a:p>
                      <a:pPr marL="0" marR="0" algn="ctr" fontAlgn="t">
                        <a:spcBef>
                          <a:spcPts val="0"/>
                        </a:spcBef>
                        <a:spcAft>
                          <a:spcPts val="0"/>
                        </a:spcAft>
                      </a:pPr>
                      <a:r>
                        <a:rPr lang="fr-FR" sz="2000" dirty="0">
                          <a:solidFill>
                            <a:schemeClr val="accent1">
                              <a:lumMod val="60000"/>
                              <a:lumOff val="40000"/>
                            </a:schemeClr>
                          </a:solidFill>
                          <a:effectLst/>
                          <a:latin typeface="Arimo" panose="020B0604020202020204" pitchFamily="34" charset="0"/>
                          <a:ea typeface="Arimo" panose="020B0604020202020204" pitchFamily="34" charset="0"/>
                        </a:rPr>
                        <a:t>RASED le Creusot</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a:spcBef>
                          <a:spcPts val="0"/>
                        </a:spcBef>
                        <a:spcAft>
                          <a:spcPts val="0"/>
                        </a:spcAft>
                      </a:pPr>
                      <a:r>
                        <a:rPr lang="fr-FR" sz="2000">
                          <a:effectLst/>
                          <a:latin typeface="Arimo" panose="020B0604020202020204" pitchFamily="34" charset="0"/>
                          <a:ea typeface="Arimo" panose="020B0604020202020204" pitchFamily="34" charset="0"/>
                        </a:rPr>
                        <a:t>24</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a:spcBef>
                          <a:spcPts val="0"/>
                        </a:spcBef>
                        <a:spcAft>
                          <a:spcPts val="0"/>
                        </a:spcAft>
                      </a:pPr>
                      <a:r>
                        <a:rPr lang="fr-FR" sz="2000" dirty="0">
                          <a:effectLst/>
                          <a:latin typeface="Arimo" panose="020B0604020202020204" pitchFamily="34" charset="0"/>
                          <a:ea typeface="Arimo" panose="020B0604020202020204" pitchFamily="34" charset="0"/>
                        </a:rPr>
                        <a:t>29</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4193188465"/>
                  </a:ext>
                </a:extLst>
              </a:tr>
            </a:tbl>
          </a:graphicData>
        </a:graphic>
      </p:graphicFrame>
      <p:sp>
        <p:nvSpPr>
          <p:cNvPr id="4" name="Espace réservé du texte 3"/>
          <p:cNvSpPr>
            <a:spLocks noGrp="1"/>
          </p:cNvSpPr>
          <p:nvPr>
            <p:ph type="body" sz="half" idx="2"/>
          </p:nvPr>
        </p:nvSpPr>
        <p:spPr>
          <a:xfrm>
            <a:off x="1073151" y="2260738"/>
            <a:ext cx="4055440" cy="3600311"/>
          </a:xfrm>
        </p:spPr>
        <p:txBody>
          <a:bodyPr>
            <a:normAutofit/>
          </a:bodyPr>
          <a:lstStyle/>
          <a:p>
            <a:pPr algn="ctr"/>
            <a:r>
              <a:rPr lang="fr-FR" sz="2400" dirty="0" smtClean="0">
                <a:solidFill>
                  <a:schemeClr val="accent1">
                    <a:lumMod val="60000"/>
                    <a:lumOff val="40000"/>
                  </a:schemeClr>
                </a:solidFill>
              </a:rPr>
              <a:t>Elèves signalés à la cellule de veille et/ou suivis par le RASED sur la circonscription du Creusot, collèges et lycée de secteur</a:t>
            </a:r>
          </a:p>
          <a:p>
            <a:pPr algn="ctr"/>
            <a:r>
              <a:rPr lang="fr-FR" sz="2400" dirty="0" smtClean="0">
                <a:solidFill>
                  <a:schemeClr val="accent1">
                    <a:lumMod val="60000"/>
                    <a:lumOff val="40000"/>
                  </a:schemeClr>
                </a:solidFill>
              </a:rPr>
              <a:t>2018/2019</a:t>
            </a:r>
            <a:endParaRPr lang="fr-FR" sz="2400" dirty="0">
              <a:solidFill>
                <a:schemeClr val="accent1">
                  <a:lumMod val="60000"/>
                  <a:lumOff val="40000"/>
                </a:schemeClr>
              </a:solidFill>
            </a:endParaRPr>
          </a:p>
        </p:txBody>
      </p:sp>
      <p:sp>
        <p:nvSpPr>
          <p:cNvPr id="6" name="Rectangle 1"/>
          <p:cNvSpPr>
            <a:spLocks noChangeArrowheads="1"/>
          </p:cNvSpPr>
          <p:nvPr/>
        </p:nvSpPr>
        <p:spPr bwMode="auto">
          <a:xfrm>
            <a:off x="-4559763" y="76046"/>
            <a:ext cx="2491454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Cellule de veille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 name="Espace réservé du pied de page 2"/>
          <p:cNvSpPr>
            <a:spLocks noGrp="1"/>
          </p:cNvSpPr>
          <p:nvPr>
            <p:ph type="ftr" sz="quarter" idx="11"/>
          </p:nvPr>
        </p:nvSpPr>
        <p:spPr/>
        <p:txBody>
          <a:bodyPr/>
          <a:lstStyle/>
          <a:p>
            <a:r>
              <a:rPr lang="fr-FR" smtClean="0"/>
              <a:t>Anne Mallet CPC circonscription Le Creusot année scolaire 2019-2020</a:t>
            </a:r>
            <a:endParaRPr lang="en-US" dirty="0"/>
          </a:p>
        </p:txBody>
      </p:sp>
    </p:spTree>
    <p:extLst>
      <p:ext uri="{BB962C8B-B14F-4D97-AF65-F5344CB8AC3E}">
        <p14:creationId xmlns:p14="http://schemas.microsoft.com/office/powerpoint/2010/main" val="2791887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Qu’en est-il des enseignants d’élémentaire?</a:t>
            </a:r>
            <a:endParaRPr lang="fr-FR" dirty="0"/>
          </a:p>
        </p:txBody>
      </p:sp>
      <p:sp>
        <p:nvSpPr>
          <p:cNvPr id="3" name="Espace réservé du texte 2"/>
          <p:cNvSpPr>
            <a:spLocks noGrp="1"/>
          </p:cNvSpPr>
          <p:nvPr>
            <p:ph type="body" idx="1"/>
          </p:nvPr>
        </p:nvSpPr>
        <p:spPr/>
        <p:txBody>
          <a:bodyPr/>
          <a:lstStyle/>
          <a:p>
            <a:r>
              <a:rPr lang="fr-FR" dirty="0" smtClean="0"/>
              <a:t>Statistiques relevées  en 2018</a:t>
            </a:r>
          </a:p>
        </p:txBody>
      </p:sp>
      <p:sp>
        <p:nvSpPr>
          <p:cNvPr id="4" name="Espace réservé du texte 3"/>
          <p:cNvSpPr>
            <a:spLocks noGrp="1"/>
          </p:cNvSpPr>
          <p:nvPr>
            <p:ph type="body" sz="quarter" idx="16"/>
          </p:nvPr>
        </p:nvSpPr>
        <p:spPr>
          <a:xfrm>
            <a:off x="7561763" y="1527211"/>
            <a:ext cx="3810001" cy="2357203"/>
          </a:xfrm>
        </p:spPr>
        <p:txBody>
          <a:bodyPr/>
          <a:lstStyle/>
          <a:p>
            <a:r>
              <a:rPr lang="fr-FR" dirty="0" smtClean="0"/>
              <a:t>Un enseignant coupe plus facilement la parole à une fille qu’un garçon</a:t>
            </a:r>
          </a:p>
          <a:p>
            <a:r>
              <a:rPr lang="fr-FR" dirty="0" smtClean="0"/>
              <a:t>On laisse un garçon réfléchir plus longtemps, surtout quand il s’agit de mathématiques</a:t>
            </a:r>
          </a:p>
        </p:txBody>
      </p:sp>
      <p:sp>
        <p:nvSpPr>
          <p:cNvPr id="5" name="Espace réservé du pied de page 4"/>
          <p:cNvSpPr>
            <a:spLocks noGrp="1"/>
          </p:cNvSpPr>
          <p:nvPr>
            <p:ph type="ftr" sz="quarter" idx="11"/>
          </p:nvPr>
        </p:nvSpPr>
        <p:spPr/>
        <p:txBody>
          <a:bodyPr/>
          <a:lstStyle/>
          <a:p>
            <a:r>
              <a:rPr lang="fr-FR" smtClean="0"/>
              <a:t>Anne Mallet CPC circonscription Le Creusot année scolaire 2019-2020</a:t>
            </a:r>
            <a:endParaRPr lang="en-US" dirty="0"/>
          </a:p>
        </p:txBody>
      </p:sp>
    </p:spTree>
    <p:extLst>
      <p:ext uri="{BB962C8B-B14F-4D97-AF65-F5344CB8AC3E}">
        <p14:creationId xmlns:p14="http://schemas.microsoft.com/office/powerpoint/2010/main" val="128593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0107" y="1418497"/>
            <a:ext cx="10307391" cy="2585323"/>
          </a:xfrm>
          <a:prstGeom prst="rect">
            <a:avLst/>
          </a:prstGeom>
        </p:spPr>
        <p:txBody>
          <a:bodyPr wrap="square">
            <a:spAutoFit/>
          </a:bodyPr>
          <a:lstStyle/>
          <a:p>
            <a:pPr algn="ctr"/>
            <a:r>
              <a:rPr lang="fr-FR" dirty="0" smtClean="0">
                <a:latin typeface="TrebuchetMS"/>
              </a:rPr>
              <a:t>ETUDES INTERNATIONALES </a:t>
            </a:r>
          </a:p>
          <a:p>
            <a:pPr algn="ctr"/>
            <a:endParaRPr lang="fr-FR" dirty="0" smtClean="0">
              <a:latin typeface="TrebuchetMS"/>
            </a:endParaRPr>
          </a:p>
          <a:p>
            <a:r>
              <a:rPr lang="fr-FR" dirty="0" smtClean="0">
                <a:latin typeface="TrebuchetMS"/>
              </a:rPr>
              <a:t>A </a:t>
            </a:r>
            <a:r>
              <a:rPr lang="fr-FR" dirty="0">
                <a:latin typeface="TrebuchetMS"/>
              </a:rPr>
              <a:t>l’école les garçons sont beaucoup plus souvent agresseurs et également beaucoup</a:t>
            </a:r>
          </a:p>
          <a:p>
            <a:r>
              <a:rPr lang="fr-FR" dirty="0">
                <a:latin typeface="TrebuchetMS"/>
              </a:rPr>
              <a:t>plus victimes que les filles. Toutefois, si des filles se montrent elles aussi violentes, toutes</a:t>
            </a:r>
          </a:p>
          <a:p>
            <a:r>
              <a:rPr lang="fr-FR" dirty="0">
                <a:latin typeface="TrebuchetMS"/>
              </a:rPr>
              <a:t>les enquêtes concluent sur la plus grande implication des </a:t>
            </a:r>
            <a:r>
              <a:rPr lang="fr-FR" dirty="0" smtClean="0">
                <a:latin typeface="TrebuchetMS"/>
              </a:rPr>
              <a:t>garçons.</a:t>
            </a:r>
          </a:p>
          <a:p>
            <a:endParaRPr lang="fr-FR" dirty="0" smtClean="0">
              <a:latin typeface="TrebuchetMS"/>
            </a:endParaRPr>
          </a:p>
          <a:p>
            <a:r>
              <a:rPr lang="fr-FR" dirty="0"/>
              <a:t>23,5% des garçons contre 8,6% des élèves </a:t>
            </a:r>
            <a:r>
              <a:rPr lang="fr-FR" dirty="0" smtClean="0"/>
              <a:t>filles se </a:t>
            </a:r>
            <a:r>
              <a:rPr lang="fr-FR" dirty="0"/>
              <a:t>sont déjà battues durant l’année écoulée</a:t>
            </a:r>
            <a:endParaRPr lang="fr-FR" dirty="0" smtClean="0"/>
          </a:p>
          <a:p>
            <a:endParaRPr lang="fr-FR" dirty="0"/>
          </a:p>
        </p:txBody>
      </p:sp>
      <p:sp>
        <p:nvSpPr>
          <p:cNvPr id="3" name="Espace réservé du pied de page 2"/>
          <p:cNvSpPr>
            <a:spLocks noGrp="1"/>
          </p:cNvSpPr>
          <p:nvPr>
            <p:ph type="ftr" sz="quarter" idx="11"/>
          </p:nvPr>
        </p:nvSpPr>
        <p:spPr/>
        <p:txBody>
          <a:bodyPr/>
          <a:lstStyle/>
          <a:p>
            <a:r>
              <a:rPr lang="fr-FR" smtClean="0"/>
              <a:t>Anne Mallet CPC circonscription Le Creusot année scolaire 2019-2020</a:t>
            </a:r>
            <a:endParaRPr lang="en-US" dirty="0"/>
          </a:p>
        </p:txBody>
      </p:sp>
    </p:spTree>
    <p:extLst>
      <p:ext uri="{BB962C8B-B14F-4D97-AF65-F5344CB8AC3E}">
        <p14:creationId xmlns:p14="http://schemas.microsoft.com/office/powerpoint/2010/main" val="332107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3190" y="1775666"/>
            <a:ext cx="5893840" cy="1707884"/>
          </a:xfrm>
        </p:spPr>
        <p:txBody>
          <a:bodyPr/>
          <a:lstStyle/>
          <a:p>
            <a:pPr algn="ctr"/>
            <a:r>
              <a:rPr lang="fr-FR" sz="4400" dirty="0" smtClean="0"/>
              <a:t>Chiffres </a:t>
            </a:r>
            <a:br>
              <a:rPr lang="fr-FR" sz="4400" dirty="0" smtClean="0"/>
            </a:br>
            <a:r>
              <a:rPr lang="fr-FR" sz="4400" dirty="0" smtClean="0"/>
              <a:t>les victimes en </a:t>
            </a:r>
            <a:br>
              <a:rPr lang="fr-FR" sz="4400" dirty="0" smtClean="0"/>
            </a:br>
            <a:r>
              <a:rPr lang="fr-FR" sz="4400" dirty="0" smtClean="0"/>
              <a:t>Saône et Loire</a:t>
            </a:r>
            <a:endParaRPr lang="fr-FR" sz="4400" dirty="0"/>
          </a:p>
        </p:txBody>
      </p:sp>
      <p:sp>
        <p:nvSpPr>
          <p:cNvPr id="3" name="Espace réservé du texte 2"/>
          <p:cNvSpPr>
            <a:spLocks noGrp="1"/>
          </p:cNvSpPr>
          <p:nvPr>
            <p:ph type="body" idx="1"/>
          </p:nvPr>
        </p:nvSpPr>
        <p:spPr>
          <a:xfrm>
            <a:off x="853190" y="4525149"/>
            <a:ext cx="4298359" cy="394582"/>
          </a:xfrm>
        </p:spPr>
        <p:txBody>
          <a:bodyPr/>
          <a:lstStyle/>
          <a:p>
            <a:r>
              <a:rPr lang="fr-FR" b="1" dirty="0"/>
              <a:t> premier trimestre 2019</a:t>
            </a:r>
            <a:endParaRPr lang="fr-FR" dirty="0"/>
          </a:p>
        </p:txBody>
      </p:sp>
      <p:sp>
        <p:nvSpPr>
          <p:cNvPr id="4" name="Espace réservé du texte 3"/>
          <p:cNvSpPr>
            <a:spLocks noGrp="1"/>
          </p:cNvSpPr>
          <p:nvPr>
            <p:ph type="body" sz="quarter" idx="16"/>
          </p:nvPr>
        </p:nvSpPr>
        <p:spPr>
          <a:xfrm>
            <a:off x="7405352" y="1081456"/>
            <a:ext cx="3979291" cy="4804189"/>
          </a:xfrm>
        </p:spPr>
        <p:txBody>
          <a:bodyPr>
            <a:normAutofit fontScale="92500" lnSpcReduction="10000"/>
          </a:bodyPr>
          <a:lstStyle/>
          <a:p>
            <a:pPr algn="just"/>
            <a:r>
              <a:rPr lang="fr-FR" dirty="0"/>
              <a:t>Les remontées effectuées à l’issue du premier trimestre ont permis de dénombrer</a:t>
            </a:r>
          </a:p>
          <a:p>
            <a:pPr algn="just"/>
            <a:r>
              <a:rPr lang="fr-FR" b="1" dirty="0" smtClean="0">
                <a:solidFill>
                  <a:schemeClr val="accent1">
                    <a:lumMod val="60000"/>
                    <a:lumOff val="40000"/>
                  </a:schemeClr>
                </a:solidFill>
              </a:rPr>
              <a:t>252 victimes</a:t>
            </a:r>
            <a:r>
              <a:rPr lang="fr-FR" b="1" dirty="0">
                <a:solidFill>
                  <a:schemeClr val="accent1">
                    <a:lumMod val="60000"/>
                    <a:lumOff val="40000"/>
                  </a:schemeClr>
                </a:solidFill>
              </a:rPr>
              <a:t> </a:t>
            </a:r>
            <a:r>
              <a:rPr lang="fr-FR" b="1" dirty="0" smtClean="0">
                <a:solidFill>
                  <a:schemeClr val="accent1">
                    <a:lumMod val="60000"/>
                    <a:lumOff val="40000"/>
                  </a:schemeClr>
                </a:solidFill>
              </a:rPr>
              <a:t>(majeures) de violences de toutes sortes</a:t>
            </a:r>
          </a:p>
          <a:p>
            <a:pPr algn="just"/>
            <a:r>
              <a:rPr lang="fr-FR" dirty="0" smtClean="0"/>
              <a:t>dont </a:t>
            </a:r>
            <a:r>
              <a:rPr lang="fr-FR" dirty="0">
                <a:solidFill>
                  <a:schemeClr val="accent1">
                    <a:lumMod val="60000"/>
                    <a:lumOff val="40000"/>
                  </a:schemeClr>
                </a:solidFill>
              </a:rPr>
              <a:t>234</a:t>
            </a:r>
            <a:r>
              <a:rPr lang="fr-FR" dirty="0"/>
              <a:t> femmes et </a:t>
            </a:r>
            <a:r>
              <a:rPr lang="fr-FR" dirty="0">
                <a:solidFill>
                  <a:schemeClr val="accent1">
                    <a:lumMod val="60000"/>
                    <a:lumOff val="40000"/>
                  </a:schemeClr>
                </a:solidFill>
              </a:rPr>
              <a:t>18 </a:t>
            </a:r>
            <a:r>
              <a:rPr lang="fr-FR" dirty="0"/>
              <a:t>hommes</a:t>
            </a:r>
            <a:r>
              <a:rPr lang="fr-FR" dirty="0" smtClean="0"/>
              <a:t>.</a:t>
            </a:r>
          </a:p>
          <a:p>
            <a:pPr algn="just"/>
            <a:r>
              <a:rPr lang="fr-FR" dirty="0">
                <a:solidFill>
                  <a:schemeClr val="accent1">
                    <a:lumMod val="60000"/>
                    <a:lumOff val="40000"/>
                  </a:schemeClr>
                </a:solidFill>
              </a:rPr>
              <a:t>64% </a:t>
            </a:r>
            <a:r>
              <a:rPr lang="fr-FR" dirty="0"/>
              <a:t>des femmes ont déposé plainte et </a:t>
            </a:r>
            <a:r>
              <a:rPr lang="fr-FR" dirty="0">
                <a:solidFill>
                  <a:schemeClr val="accent1">
                    <a:lumMod val="60000"/>
                    <a:lumOff val="40000"/>
                  </a:schemeClr>
                </a:solidFill>
              </a:rPr>
              <a:t>78 %</a:t>
            </a:r>
            <a:r>
              <a:rPr lang="fr-FR" dirty="0">
                <a:solidFill>
                  <a:schemeClr val="accent1">
                    <a:lumMod val="75000"/>
                  </a:schemeClr>
                </a:solidFill>
              </a:rPr>
              <a:t> </a:t>
            </a:r>
            <a:r>
              <a:rPr lang="fr-FR" dirty="0"/>
              <a:t>des hommes</a:t>
            </a:r>
            <a:endParaRPr lang="fr-FR" b="1" dirty="0" smtClean="0"/>
          </a:p>
          <a:p>
            <a:pPr algn="just"/>
            <a:endParaRPr lang="fr-FR" dirty="0"/>
          </a:p>
          <a:p>
            <a:pPr algn="just" fontAlgn="ctr"/>
            <a:r>
              <a:rPr lang="fr-FR" dirty="0">
                <a:solidFill>
                  <a:schemeClr val="accent1">
                    <a:lumMod val="60000"/>
                    <a:lumOff val="40000"/>
                  </a:schemeClr>
                </a:solidFill>
              </a:rPr>
              <a:t>Victimes mineures  </a:t>
            </a:r>
          </a:p>
          <a:p>
            <a:pPr algn="just"/>
            <a:r>
              <a:rPr lang="fr-FR" dirty="0">
                <a:solidFill>
                  <a:schemeClr val="accent1">
                    <a:lumMod val="60000"/>
                    <a:lumOff val="40000"/>
                  </a:schemeClr>
                </a:solidFill>
              </a:rPr>
              <a:t>70%</a:t>
            </a:r>
            <a:r>
              <a:rPr lang="fr-FR" dirty="0">
                <a:solidFill>
                  <a:schemeClr val="accent1">
                    <a:lumMod val="75000"/>
                  </a:schemeClr>
                </a:solidFill>
              </a:rPr>
              <a:t> </a:t>
            </a:r>
            <a:r>
              <a:rPr lang="fr-FR" dirty="0"/>
              <a:t>sont des garçons et </a:t>
            </a:r>
            <a:r>
              <a:rPr lang="fr-FR" dirty="0">
                <a:solidFill>
                  <a:schemeClr val="accent1">
                    <a:lumMod val="60000"/>
                    <a:lumOff val="40000"/>
                  </a:schemeClr>
                </a:solidFill>
              </a:rPr>
              <a:t>30 %</a:t>
            </a:r>
            <a:r>
              <a:rPr lang="fr-FR" dirty="0">
                <a:solidFill>
                  <a:schemeClr val="accent1">
                    <a:lumMod val="75000"/>
                  </a:schemeClr>
                </a:solidFill>
              </a:rPr>
              <a:t> </a:t>
            </a:r>
            <a:r>
              <a:rPr lang="fr-FR" dirty="0"/>
              <a:t>sont des filles.</a:t>
            </a:r>
          </a:p>
          <a:p>
            <a:pPr algn="just"/>
            <a:r>
              <a:rPr lang="fr-FR" dirty="0">
                <a:solidFill>
                  <a:schemeClr val="accent1">
                    <a:lumMod val="60000"/>
                    <a:lumOff val="40000"/>
                  </a:schemeClr>
                </a:solidFill>
              </a:rPr>
              <a:t>100 %</a:t>
            </a:r>
            <a:r>
              <a:rPr lang="fr-FR" dirty="0">
                <a:solidFill>
                  <a:schemeClr val="accent1">
                    <a:lumMod val="75000"/>
                  </a:schemeClr>
                </a:solidFill>
              </a:rPr>
              <a:t> </a:t>
            </a:r>
            <a:r>
              <a:rPr lang="fr-FR" dirty="0"/>
              <a:t>des garçons ont déposé plainte. </a:t>
            </a:r>
            <a:r>
              <a:rPr lang="fr-FR" b="1" dirty="0"/>
              <a:t>Seulement</a:t>
            </a:r>
            <a:r>
              <a:rPr lang="fr-FR" dirty="0"/>
              <a:t> </a:t>
            </a:r>
            <a:r>
              <a:rPr lang="fr-FR" dirty="0">
                <a:solidFill>
                  <a:schemeClr val="accent1">
                    <a:lumMod val="60000"/>
                    <a:lumOff val="40000"/>
                  </a:schemeClr>
                </a:solidFill>
              </a:rPr>
              <a:t>2 filles sur 3 </a:t>
            </a:r>
            <a:r>
              <a:rPr lang="fr-FR" dirty="0"/>
              <a:t>ont déposé plainte.</a:t>
            </a:r>
          </a:p>
          <a:p>
            <a:pPr algn="just"/>
            <a:endParaRPr lang="fr-FR" dirty="0"/>
          </a:p>
        </p:txBody>
      </p:sp>
      <p:sp>
        <p:nvSpPr>
          <p:cNvPr id="5" name="Espace réservé du pied de page 4"/>
          <p:cNvSpPr>
            <a:spLocks noGrp="1"/>
          </p:cNvSpPr>
          <p:nvPr>
            <p:ph type="ftr" sz="quarter" idx="11"/>
          </p:nvPr>
        </p:nvSpPr>
        <p:spPr/>
        <p:txBody>
          <a:bodyPr/>
          <a:lstStyle/>
          <a:p>
            <a:r>
              <a:rPr lang="fr-FR" dirty="0" smtClean="0"/>
              <a:t>Anne Mallet CPC circonscription Le Creusot année scolaire 2019-2020</a:t>
            </a:r>
            <a:endParaRPr lang="en-US" dirty="0"/>
          </a:p>
        </p:txBody>
      </p:sp>
    </p:spTree>
    <p:extLst>
      <p:ext uri="{BB962C8B-B14F-4D97-AF65-F5344CB8AC3E}">
        <p14:creationId xmlns:p14="http://schemas.microsoft.com/office/powerpoint/2010/main" val="3126986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France</a:t>
            </a:r>
            <a:br>
              <a:rPr lang="fr-FR" dirty="0" smtClean="0"/>
            </a:br>
            <a:r>
              <a:rPr lang="fr-FR" dirty="0" smtClean="0"/>
              <a:t>recensement des violences</a:t>
            </a:r>
            <a:endParaRPr lang="fr-FR" dirty="0"/>
          </a:p>
        </p:txBody>
      </p:sp>
      <p:sp>
        <p:nvSpPr>
          <p:cNvPr id="3" name="Espace réservé du texte 2"/>
          <p:cNvSpPr>
            <a:spLocks noGrp="1"/>
          </p:cNvSpPr>
          <p:nvPr>
            <p:ph type="body" idx="1"/>
          </p:nvPr>
        </p:nvSpPr>
        <p:spPr>
          <a:xfrm>
            <a:off x="3574337" y="3426249"/>
            <a:ext cx="5891636" cy="713241"/>
          </a:xfrm>
        </p:spPr>
        <p:txBody>
          <a:bodyPr/>
          <a:lstStyle/>
          <a:p>
            <a:r>
              <a:rPr lang="fr-FR" dirty="0" smtClean="0"/>
              <a:t>Chiffres de l’année 2018</a:t>
            </a:r>
            <a:endParaRPr lang="fr-FR" dirty="0"/>
          </a:p>
        </p:txBody>
      </p:sp>
      <p:sp>
        <p:nvSpPr>
          <p:cNvPr id="4" name="Espace réservé du texte 3"/>
          <p:cNvSpPr>
            <a:spLocks noGrp="1"/>
          </p:cNvSpPr>
          <p:nvPr>
            <p:ph type="body" sz="quarter" idx="16"/>
          </p:nvPr>
        </p:nvSpPr>
        <p:spPr>
          <a:xfrm>
            <a:off x="7353838" y="1081456"/>
            <a:ext cx="4224270" cy="4443581"/>
          </a:xfrm>
        </p:spPr>
        <p:txBody>
          <a:bodyPr>
            <a:normAutofit/>
          </a:bodyPr>
          <a:lstStyle/>
          <a:p>
            <a:pPr algn="just"/>
            <a:r>
              <a:rPr lang="fr-FR" dirty="0">
                <a:solidFill>
                  <a:schemeClr val="accent1">
                    <a:lumMod val="60000"/>
                    <a:lumOff val="40000"/>
                  </a:schemeClr>
                </a:solidFill>
              </a:rPr>
              <a:t>93 000 </a:t>
            </a:r>
            <a:r>
              <a:rPr lang="fr-FR" dirty="0"/>
              <a:t>femmes déclarent avoir été victimes de viol ou tentative de viol. Dans 90 % des cas, la victime connaît son agresseur</a:t>
            </a:r>
            <a:r>
              <a:rPr lang="fr-FR" dirty="0" smtClean="0"/>
              <a:t>.</a:t>
            </a:r>
          </a:p>
          <a:p>
            <a:pPr algn="just"/>
            <a:r>
              <a:rPr lang="fr-FR" dirty="0">
                <a:solidFill>
                  <a:schemeClr val="accent1">
                    <a:lumMod val="60000"/>
                    <a:lumOff val="40000"/>
                  </a:schemeClr>
                </a:solidFill>
              </a:rPr>
              <a:t>225 000 </a:t>
            </a:r>
            <a:r>
              <a:rPr lang="fr-FR" dirty="0"/>
              <a:t>femmes sont victimes de violences physiques et/ou sexuelles au sein du couple</a:t>
            </a:r>
            <a:r>
              <a:rPr lang="fr-FR" dirty="0" smtClean="0"/>
              <a:t>.</a:t>
            </a:r>
          </a:p>
          <a:p>
            <a:pPr algn="just"/>
            <a:r>
              <a:rPr lang="fr-FR" dirty="0">
                <a:solidFill>
                  <a:schemeClr val="accent1">
                    <a:lumMod val="60000"/>
                    <a:lumOff val="40000"/>
                  </a:schemeClr>
                </a:solidFill>
              </a:rPr>
              <a:t> 1 millio</a:t>
            </a:r>
            <a:r>
              <a:rPr lang="fr-FR" dirty="0">
                <a:solidFill>
                  <a:schemeClr val="accent1">
                    <a:lumMod val="75000"/>
                  </a:schemeClr>
                </a:solidFill>
              </a:rPr>
              <a:t>n </a:t>
            </a:r>
            <a:r>
              <a:rPr lang="fr-FR" dirty="0"/>
              <a:t>de femmes ont été confrontées au moins une fois à une situation de harcèlement sexuel au travail ou dans les espaces publics</a:t>
            </a:r>
            <a:r>
              <a:rPr lang="fr-FR" dirty="0" smtClean="0"/>
              <a:t>.</a:t>
            </a:r>
          </a:p>
          <a:p>
            <a:pPr algn="just"/>
            <a:r>
              <a:rPr lang="fr-FR" dirty="0">
                <a:solidFill>
                  <a:schemeClr val="accent1">
                    <a:lumMod val="60000"/>
                    <a:lumOff val="40000"/>
                  </a:schemeClr>
                </a:solidFill>
              </a:rPr>
              <a:t>121 femmes </a:t>
            </a:r>
            <a:r>
              <a:rPr lang="fr-FR" dirty="0"/>
              <a:t>et </a:t>
            </a:r>
            <a:r>
              <a:rPr lang="fr-FR" dirty="0">
                <a:solidFill>
                  <a:schemeClr val="accent1">
                    <a:lumMod val="60000"/>
                    <a:lumOff val="40000"/>
                  </a:schemeClr>
                </a:solidFill>
              </a:rPr>
              <a:t>28 hommes </a:t>
            </a:r>
            <a:r>
              <a:rPr lang="fr-FR" dirty="0"/>
              <a:t>sont décédés, victimes de leurs partenaires ou ex-partenaires</a:t>
            </a:r>
          </a:p>
        </p:txBody>
      </p:sp>
      <p:sp>
        <p:nvSpPr>
          <p:cNvPr id="6" name="ZoneTexte 5"/>
          <p:cNvSpPr txBox="1"/>
          <p:nvPr/>
        </p:nvSpPr>
        <p:spPr>
          <a:xfrm>
            <a:off x="218942" y="4776552"/>
            <a:ext cx="7134896" cy="1169551"/>
          </a:xfrm>
          <a:prstGeom prst="rect">
            <a:avLst/>
          </a:prstGeom>
          <a:noFill/>
        </p:spPr>
        <p:txBody>
          <a:bodyPr wrap="square" rtlCol="0">
            <a:spAutoFit/>
          </a:bodyPr>
          <a:lstStyle/>
          <a:p>
            <a:pPr algn="just"/>
            <a:r>
              <a:rPr lang="fr-FR" sz="1400" dirty="0" smtClean="0">
                <a:solidFill>
                  <a:schemeClr val="accent1">
                    <a:lumMod val="60000"/>
                    <a:lumOff val="40000"/>
                  </a:schemeClr>
                </a:solidFill>
              </a:rPr>
              <a:t>La surexposition </a:t>
            </a:r>
            <a:r>
              <a:rPr lang="fr-FR" sz="1400" dirty="0">
                <a:solidFill>
                  <a:schemeClr val="accent1">
                    <a:lumMod val="60000"/>
                    <a:lumOff val="40000"/>
                  </a:schemeClr>
                </a:solidFill>
              </a:rPr>
              <a:t>des femmes aux violences sexuelles, et leur exposition égale</a:t>
            </a:r>
          </a:p>
          <a:p>
            <a:pPr algn="just"/>
            <a:r>
              <a:rPr lang="fr-FR" sz="1400" dirty="0">
                <a:solidFill>
                  <a:schemeClr val="accent1">
                    <a:lumMod val="60000"/>
                    <a:lumOff val="40000"/>
                  </a:schemeClr>
                </a:solidFill>
              </a:rPr>
              <a:t>aux violences </a:t>
            </a:r>
            <a:r>
              <a:rPr lang="fr-FR" sz="1400" dirty="0" smtClean="0">
                <a:solidFill>
                  <a:schemeClr val="accent1">
                    <a:lumMod val="60000"/>
                    <a:lumOff val="40000"/>
                  </a:schemeClr>
                </a:solidFill>
              </a:rPr>
              <a:t>physiques </a:t>
            </a:r>
            <a:r>
              <a:rPr lang="fr-FR" sz="1400" dirty="0">
                <a:solidFill>
                  <a:schemeClr val="accent1">
                    <a:lumMod val="60000"/>
                    <a:lumOff val="40000"/>
                  </a:schemeClr>
                </a:solidFill>
              </a:rPr>
              <a:t>semble donc bien un </a:t>
            </a:r>
            <a:r>
              <a:rPr lang="fr-FR" sz="1400" dirty="0" smtClean="0">
                <a:solidFill>
                  <a:schemeClr val="accent1">
                    <a:lumMod val="60000"/>
                    <a:lumOff val="40000"/>
                  </a:schemeClr>
                </a:solidFill>
              </a:rPr>
              <a:t>fait. </a:t>
            </a:r>
            <a:r>
              <a:rPr lang="fr-FR" sz="1400" dirty="0">
                <a:solidFill>
                  <a:schemeClr val="accent1">
                    <a:lumMod val="60000"/>
                    <a:lumOff val="40000"/>
                  </a:schemeClr>
                </a:solidFill>
              </a:rPr>
              <a:t>Ceci ne fait que poser une </a:t>
            </a:r>
            <a:r>
              <a:rPr lang="fr-FR" sz="1400" dirty="0" smtClean="0">
                <a:solidFill>
                  <a:schemeClr val="accent1">
                    <a:lumMod val="60000"/>
                    <a:lumOff val="40000"/>
                  </a:schemeClr>
                </a:solidFill>
              </a:rPr>
              <a:t>énigme </a:t>
            </a:r>
            <a:r>
              <a:rPr lang="fr-FR" sz="1400" dirty="0">
                <a:solidFill>
                  <a:schemeClr val="accent1">
                    <a:lumMod val="60000"/>
                    <a:lumOff val="40000"/>
                  </a:schemeClr>
                </a:solidFill>
              </a:rPr>
              <a:t>: toutes </a:t>
            </a:r>
            <a:r>
              <a:rPr lang="fr-FR" sz="1400" dirty="0" smtClean="0">
                <a:solidFill>
                  <a:schemeClr val="accent1">
                    <a:lumMod val="60000"/>
                    <a:lumOff val="40000"/>
                  </a:schemeClr>
                </a:solidFill>
              </a:rPr>
              <a:t>les enquêtes </a:t>
            </a:r>
            <a:r>
              <a:rPr lang="fr-FR" sz="1400" dirty="0">
                <a:solidFill>
                  <a:schemeClr val="accent1">
                    <a:lumMod val="60000"/>
                    <a:lumOff val="40000"/>
                  </a:schemeClr>
                </a:solidFill>
              </a:rPr>
              <a:t>menées en milieu scolaire, en France comme ailleurs montrent à l’inverse </a:t>
            </a:r>
            <a:r>
              <a:rPr lang="fr-FR" sz="1400" dirty="0" smtClean="0">
                <a:solidFill>
                  <a:schemeClr val="accent1">
                    <a:lumMod val="60000"/>
                    <a:lumOff val="40000"/>
                  </a:schemeClr>
                </a:solidFill>
              </a:rPr>
              <a:t>chez les </a:t>
            </a:r>
            <a:r>
              <a:rPr lang="fr-FR" sz="1400" dirty="0">
                <a:solidFill>
                  <a:schemeClr val="accent1">
                    <a:lumMod val="60000"/>
                    <a:lumOff val="40000"/>
                  </a:schemeClr>
                </a:solidFill>
              </a:rPr>
              <a:t>mineurs, une surexposition des garçons à de nombreuses formes de violence, et </a:t>
            </a:r>
            <a:r>
              <a:rPr lang="fr-FR" sz="1400" dirty="0" smtClean="0">
                <a:solidFill>
                  <a:schemeClr val="accent1">
                    <a:lumMod val="60000"/>
                    <a:lumOff val="40000"/>
                  </a:schemeClr>
                </a:solidFill>
              </a:rPr>
              <a:t>en particulier </a:t>
            </a:r>
            <a:r>
              <a:rPr lang="fr-FR" sz="1400" dirty="0">
                <a:solidFill>
                  <a:schemeClr val="accent1">
                    <a:lumMod val="60000"/>
                    <a:lumOff val="40000"/>
                  </a:schemeClr>
                </a:solidFill>
              </a:rPr>
              <a:t>à la violence </a:t>
            </a:r>
            <a:r>
              <a:rPr lang="fr-FR" sz="1400" dirty="0" smtClean="0">
                <a:solidFill>
                  <a:schemeClr val="accent1">
                    <a:lumMod val="60000"/>
                    <a:lumOff val="40000"/>
                  </a:schemeClr>
                </a:solidFill>
              </a:rPr>
              <a:t>physique.</a:t>
            </a:r>
            <a:endParaRPr lang="fr-FR" sz="1400" dirty="0">
              <a:solidFill>
                <a:schemeClr val="accent1">
                  <a:lumMod val="60000"/>
                  <a:lumOff val="40000"/>
                </a:schemeClr>
              </a:solidFill>
            </a:endParaRPr>
          </a:p>
        </p:txBody>
      </p:sp>
      <p:sp>
        <p:nvSpPr>
          <p:cNvPr id="5" name="Espace réservé du pied de page 4"/>
          <p:cNvSpPr>
            <a:spLocks noGrp="1"/>
          </p:cNvSpPr>
          <p:nvPr>
            <p:ph type="ftr" sz="quarter" idx="11"/>
          </p:nvPr>
        </p:nvSpPr>
        <p:spPr/>
        <p:txBody>
          <a:bodyPr/>
          <a:lstStyle/>
          <a:p>
            <a:r>
              <a:rPr lang="fr-FR" smtClean="0"/>
              <a:t>Anne Mallet CPC circonscription Le Creusot année scolaire 2019-2020</a:t>
            </a:r>
            <a:endParaRPr lang="en-US" dirty="0"/>
          </a:p>
        </p:txBody>
      </p:sp>
    </p:spTree>
    <p:extLst>
      <p:ext uri="{BB962C8B-B14F-4D97-AF65-F5344CB8AC3E}">
        <p14:creationId xmlns:p14="http://schemas.microsoft.com/office/powerpoint/2010/main" val="2175216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0986" y="1756532"/>
            <a:ext cx="5893840" cy="1656369"/>
          </a:xfrm>
        </p:spPr>
        <p:txBody>
          <a:bodyPr/>
          <a:lstStyle/>
          <a:p>
            <a:pPr algn="just"/>
            <a:r>
              <a:rPr lang="fr-FR" dirty="0" smtClean="0"/>
              <a:t>Les femmes et le travail, en Bourgogne</a:t>
            </a:r>
            <a:endParaRPr lang="fr-FR" dirty="0"/>
          </a:p>
        </p:txBody>
      </p:sp>
      <p:sp>
        <p:nvSpPr>
          <p:cNvPr id="3" name="Espace réservé du texte 2"/>
          <p:cNvSpPr>
            <a:spLocks noGrp="1"/>
          </p:cNvSpPr>
          <p:nvPr>
            <p:ph type="body" idx="1"/>
          </p:nvPr>
        </p:nvSpPr>
        <p:spPr/>
        <p:txBody>
          <a:bodyPr/>
          <a:lstStyle/>
          <a:p>
            <a:r>
              <a:rPr lang="fr-FR" dirty="0" smtClean="0"/>
              <a:t>Chiffres de 2018</a:t>
            </a:r>
            <a:endParaRPr lang="fr-FR" dirty="0"/>
          </a:p>
        </p:txBody>
      </p:sp>
      <p:sp>
        <p:nvSpPr>
          <p:cNvPr id="4" name="Espace réservé du texte 3"/>
          <p:cNvSpPr>
            <a:spLocks noGrp="1"/>
          </p:cNvSpPr>
          <p:nvPr>
            <p:ph type="body" sz="quarter" idx="16"/>
          </p:nvPr>
        </p:nvSpPr>
        <p:spPr>
          <a:xfrm>
            <a:off x="7147775" y="360608"/>
            <a:ext cx="4803819" cy="6104586"/>
          </a:xfrm>
        </p:spPr>
        <p:txBody>
          <a:bodyPr>
            <a:normAutofit/>
          </a:bodyPr>
          <a:lstStyle/>
          <a:p>
            <a:r>
              <a:rPr lang="fr-FR" sz="1400" dirty="0"/>
              <a:t>L</a:t>
            </a:r>
            <a:r>
              <a:rPr lang="fr-FR" sz="1400" dirty="0" smtClean="0"/>
              <a:t>es </a:t>
            </a:r>
            <a:r>
              <a:rPr lang="fr-FR" sz="1400" dirty="0"/>
              <a:t>femmes de 25 à 54 ans sont plus souvent </a:t>
            </a:r>
            <a:r>
              <a:rPr lang="fr-FR" sz="1400" dirty="0" smtClean="0"/>
              <a:t>diplômées </a:t>
            </a:r>
            <a:r>
              <a:rPr lang="fr-FR" sz="1400" dirty="0"/>
              <a:t>de l'enseignement </a:t>
            </a:r>
            <a:r>
              <a:rPr lang="fr-FR" sz="1400" dirty="0" smtClean="0"/>
              <a:t>supérieur que </a:t>
            </a:r>
            <a:r>
              <a:rPr lang="fr-FR" sz="1400" dirty="0"/>
              <a:t>les garçons </a:t>
            </a:r>
            <a:r>
              <a:rPr lang="fr-FR" sz="1400" dirty="0">
                <a:solidFill>
                  <a:schemeClr val="accent1">
                    <a:lumMod val="75000"/>
                  </a:schemeClr>
                </a:solidFill>
              </a:rPr>
              <a:t>(</a:t>
            </a:r>
            <a:r>
              <a:rPr lang="fr-FR" sz="1400" dirty="0">
                <a:solidFill>
                  <a:schemeClr val="accent1">
                    <a:lumMod val="60000"/>
                    <a:lumOff val="40000"/>
                  </a:schemeClr>
                </a:solidFill>
              </a:rPr>
              <a:t>32 % contre 26 </a:t>
            </a:r>
            <a:endParaRPr lang="fr-FR" sz="1400" dirty="0" smtClean="0">
              <a:solidFill>
                <a:schemeClr val="accent1">
                  <a:lumMod val="60000"/>
                  <a:lumOff val="40000"/>
                </a:schemeClr>
              </a:solidFill>
            </a:endParaRPr>
          </a:p>
          <a:p>
            <a:r>
              <a:rPr lang="fr-FR" sz="1400" dirty="0" smtClean="0"/>
              <a:t>Pourtant</a:t>
            </a:r>
            <a:r>
              <a:rPr lang="fr-FR" sz="1400" dirty="0" smtClean="0">
                <a:solidFill>
                  <a:schemeClr val="accent1">
                    <a:lumMod val="75000"/>
                  </a:schemeClr>
                </a:solidFill>
              </a:rPr>
              <a:t> </a:t>
            </a:r>
            <a:r>
              <a:rPr lang="fr-FR" sz="1400" dirty="0" smtClean="0">
                <a:solidFill>
                  <a:schemeClr val="accent1">
                    <a:lumMod val="60000"/>
                    <a:lumOff val="40000"/>
                  </a:schemeClr>
                </a:solidFill>
              </a:rPr>
              <a:t>10,8% des femmes </a:t>
            </a:r>
            <a:r>
              <a:rPr lang="fr-FR" sz="1400" dirty="0"/>
              <a:t>de 25 à 54 ans sont à la recherche d’un emploi contre </a:t>
            </a:r>
            <a:r>
              <a:rPr lang="fr-FR" sz="1400" dirty="0">
                <a:solidFill>
                  <a:schemeClr val="accent1">
                    <a:lumMod val="60000"/>
                    <a:lumOff val="40000"/>
                  </a:schemeClr>
                </a:solidFill>
              </a:rPr>
              <a:t>9,1 % des hommes </a:t>
            </a:r>
            <a:r>
              <a:rPr lang="fr-FR" sz="1400" dirty="0"/>
              <a:t>de la </a:t>
            </a:r>
            <a:r>
              <a:rPr lang="fr-FR" sz="1400" dirty="0" smtClean="0"/>
              <a:t>même tranche </a:t>
            </a:r>
            <a:r>
              <a:rPr lang="fr-FR" sz="1400" dirty="0"/>
              <a:t>d'âge</a:t>
            </a:r>
            <a:r>
              <a:rPr lang="fr-FR" sz="1400" dirty="0" smtClean="0"/>
              <a:t>.</a:t>
            </a:r>
            <a:endParaRPr lang="fr-FR" sz="1400" dirty="0"/>
          </a:p>
          <a:p>
            <a:r>
              <a:rPr lang="fr-FR" sz="1400" dirty="0"/>
              <a:t>Plus </a:t>
            </a:r>
            <a:r>
              <a:rPr lang="fr-FR" sz="1400" dirty="0">
                <a:solidFill>
                  <a:schemeClr val="accent1">
                    <a:lumMod val="60000"/>
                    <a:lumOff val="40000"/>
                  </a:schemeClr>
                </a:solidFill>
              </a:rPr>
              <a:t>d'un tiers </a:t>
            </a:r>
            <a:r>
              <a:rPr lang="fr-FR" sz="1400" dirty="0" smtClean="0">
                <a:solidFill>
                  <a:schemeClr val="accent1">
                    <a:lumMod val="60000"/>
                    <a:lumOff val="40000"/>
                  </a:schemeClr>
                </a:solidFill>
              </a:rPr>
              <a:t>des salariées </a:t>
            </a:r>
            <a:r>
              <a:rPr lang="fr-FR" sz="1400" dirty="0"/>
              <a:t>avec enfant(s) travaillent à temps partiel, contre moins de </a:t>
            </a:r>
            <a:r>
              <a:rPr lang="fr-FR" sz="1400" dirty="0">
                <a:solidFill>
                  <a:schemeClr val="accent1">
                    <a:lumMod val="60000"/>
                    <a:lumOff val="40000"/>
                  </a:schemeClr>
                </a:solidFill>
              </a:rPr>
              <a:t>4 % des hommes </a:t>
            </a:r>
            <a:r>
              <a:rPr lang="fr-FR" sz="1400" dirty="0"/>
              <a:t>dans la </a:t>
            </a:r>
            <a:r>
              <a:rPr lang="fr-FR" sz="1400" dirty="0" smtClean="0"/>
              <a:t>même situation.</a:t>
            </a:r>
          </a:p>
          <a:p>
            <a:r>
              <a:rPr lang="fr-FR" sz="1400" dirty="0" smtClean="0"/>
              <a:t>Autre </a:t>
            </a:r>
            <a:r>
              <a:rPr lang="fr-FR" sz="1400" dirty="0"/>
              <a:t>signe d'une plus grande précarité de l’emploi, </a:t>
            </a:r>
            <a:r>
              <a:rPr lang="fr-FR" sz="1400" dirty="0">
                <a:solidFill>
                  <a:schemeClr val="accent1">
                    <a:lumMod val="60000"/>
                    <a:lumOff val="40000"/>
                  </a:schemeClr>
                </a:solidFill>
              </a:rPr>
              <a:t>12 % des femmes salariées </a:t>
            </a:r>
            <a:r>
              <a:rPr lang="fr-FR" sz="1400" dirty="0"/>
              <a:t>occupent </a:t>
            </a:r>
            <a:r>
              <a:rPr lang="fr-FR" sz="1400" dirty="0" smtClean="0"/>
              <a:t>plusieurs postes</a:t>
            </a:r>
            <a:r>
              <a:rPr lang="fr-FR" sz="1400" dirty="0"/>
              <a:t>. Cette </a:t>
            </a:r>
            <a:r>
              <a:rPr lang="fr-FR" sz="1400" dirty="0" err="1"/>
              <a:t>multiactivité</a:t>
            </a:r>
            <a:r>
              <a:rPr lang="fr-FR" sz="1400" dirty="0"/>
              <a:t> ne concerne que </a:t>
            </a:r>
            <a:r>
              <a:rPr lang="fr-FR" sz="1400" dirty="0">
                <a:solidFill>
                  <a:schemeClr val="accent1">
                    <a:lumMod val="60000"/>
                    <a:lumOff val="40000"/>
                  </a:schemeClr>
                </a:solidFill>
              </a:rPr>
              <a:t>5 % de leurs homologues masculins</a:t>
            </a:r>
            <a:r>
              <a:rPr lang="fr-FR" sz="1400" dirty="0" smtClean="0">
                <a:solidFill>
                  <a:schemeClr val="accent1">
                    <a:lumMod val="60000"/>
                    <a:lumOff val="40000"/>
                  </a:schemeClr>
                </a:solidFill>
              </a:rPr>
              <a:t>.</a:t>
            </a:r>
          </a:p>
          <a:p>
            <a:r>
              <a:rPr lang="fr-FR" sz="1400" dirty="0" smtClean="0">
                <a:solidFill>
                  <a:schemeClr val="accent1">
                    <a:lumMod val="60000"/>
                    <a:lumOff val="40000"/>
                  </a:schemeClr>
                </a:solidFill>
              </a:rPr>
              <a:t>33 </a:t>
            </a:r>
            <a:r>
              <a:rPr lang="fr-FR" sz="1400" dirty="0">
                <a:solidFill>
                  <a:schemeClr val="accent1">
                    <a:lumMod val="60000"/>
                    <a:lumOff val="40000"/>
                  </a:schemeClr>
                </a:solidFill>
              </a:rPr>
              <a:t>% des femmes </a:t>
            </a:r>
            <a:r>
              <a:rPr lang="fr-FR" sz="1400" dirty="0"/>
              <a:t>en emploi occupent un poste de niveau inférieur à celui auquel </a:t>
            </a:r>
            <a:r>
              <a:rPr lang="fr-FR" sz="1400" dirty="0" smtClean="0"/>
              <a:t>elles pourraient </a:t>
            </a:r>
            <a:r>
              <a:rPr lang="fr-FR" sz="1400" dirty="0"/>
              <a:t>prétendre compte tenu de leur niveau de diplôme, contre </a:t>
            </a:r>
            <a:r>
              <a:rPr lang="fr-FR" sz="1400" dirty="0">
                <a:solidFill>
                  <a:schemeClr val="accent1">
                    <a:lumMod val="60000"/>
                    <a:lumOff val="40000"/>
                  </a:schemeClr>
                </a:solidFill>
              </a:rPr>
              <a:t>28 % des hommes</a:t>
            </a:r>
            <a:r>
              <a:rPr lang="fr-FR" sz="1400" dirty="0" smtClean="0"/>
              <a:t>.</a:t>
            </a:r>
          </a:p>
          <a:p>
            <a:r>
              <a:rPr lang="fr-FR" sz="1500" dirty="0" smtClean="0"/>
              <a:t>La </a:t>
            </a:r>
            <a:r>
              <a:rPr lang="fr-FR" sz="1500" dirty="0"/>
              <a:t>non-mixité massive dans le monde </a:t>
            </a:r>
            <a:r>
              <a:rPr lang="fr-FR" sz="1500" dirty="0" smtClean="0"/>
              <a:t>professionnel</a:t>
            </a:r>
            <a:r>
              <a:rPr lang="fr-FR" sz="1500" dirty="0"/>
              <a:t>, avec seulement </a:t>
            </a:r>
            <a:r>
              <a:rPr lang="fr-FR" sz="1500" dirty="0">
                <a:solidFill>
                  <a:schemeClr val="accent1">
                    <a:lumMod val="60000"/>
                    <a:lumOff val="40000"/>
                  </a:schemeClr>
                </a:solidFill>
              </a:rPr>
              <a:t>12% des métiers </a:t>
            </a:r>
            <a:r>
              <a:rPr lang="fr-FR" sz="1500" dirty="0" smtClean="0">
                <a:solidFill>
                  <a:schemeClr val="accent1">
                    <a:lumMod val="60000"/>
                    <a:lumOff val="40000"/>
                  </a:schemeClr>
                </a:solidFill>
              </a:rPr>
              <a:t>qui sont mixtes</a:t>
            </a:r>
            <a:endParaRPr lang="fr-FR" sz="1500" dirty="0">
              <a:solidFill>
                <a:schemeClr val="accent1">
                  <a:lumMod val="60000"/>
                  <a:lumOff val="40000"/>
                </a:schemeClr>
              </a:solidFill>
            </a:endParaRPr>
          </a:p>
          <a:p>
            <a:r>
              <a:rPr lang="fr-FR" sz="1500" dirty="0" smtClean="0">
                <a:solidFill>
                  <a:schemeClr val="accent1">
                    <a:lumMod val="60000"/>
                    <a:lumOff val="40000"/>
                  </a:schemeClr>
                </a:solidFill>
              </a:rPr>
              <a:t>30</a:t>
            </a:r>
            <a:r>
              <a:rPr lang="fr-FR" sz="1500" dirty="0">
                <a:solidFill>
                  <a:schemeClr val="accent1">
                    <a:lumMod val="60000"/>
                    <a:lumOff val="40000"/>
                  </a:schemeClr>
                </a:solidFill>
              </a:rPr>
              <a:t>% de femmes créatrices </a:t>
            </a:r>
            <a:r>
              <a:rPr lang="fr-FR" sz="1500" dirty="0" smtClean="0">
                <a:solidFill>
                  <a:schemeClr val="accent1">
                    <a:lumMod val="60000"/>
                    <a:lumOff val="40000"/>
                  </a:schemeClr>
                </a:solidFill>
              </a:rPr>
              <a:t>d’entreprises</a:t>
            </a:r>
          </a:p>
          <a:p>
            <a:r>
              <a:rPr lang="fr-FR" sz="1500" dirty="0"/>
              <a:t>Un salaire net moyen pour les </a:t>
            </a:r>
            <a:r>
              <a:rPr lang="fr-FR" sz="1500" dirty="0" smtClean="0"/>
              <a:t>femmes plus </a:t>
            </a:r>
            <a:r>
              <a:rPr lang="fr-FR" sz="1500" dirty="0"/>
              <a:t>faible dans notre région qu’en </a:t>
            </a:r>
            <a:r>
              <a:rPr lang="fr-FR" sz="1500" dirty="0" smtClean="0"/>
              <a:t>moyenne nationale </a:t>
            </a:r>
            <a:endParaRPr lang="fr-FR" sz="1500" dirty="0"/>
          </a:p>
          <a:p>
            <a:endParaRPr lang="fr-FR" sz="1500" dirty="0"/>
          </a:p>
          <a:p>
            <a:endParaRPr lang="fr-FR" sz="1400" dirty="0"/>
          </a:p>
          <a:p>
            <a:endParaRPr lang="fr-FR" dirty="0"/>
          </a:p>
          <a:p>
            <a:endParaRPr lang="fr-FR" dirty="0"/>
          </a:p>
        </p:txBody>
      </p:sp>
      <p:sp>
        <p:nvSpPr>
          <p:cNvPr id="5" name="Espace réservé du pied de page 4"/>
          <p:cNvSpPr>
            <a:spLocks noGrp="1"/>
          </p:cNvSpPr>
          <p:nvPr>
            <p:ph type="ftr" sz="quarter" idx="11"/>
          </p:nvPr>
        </p:nvSpPr>
        <p:spPr/>
        <p:txBody>
          <a:bodyPr/>
          <a:lstStyle/>
          <a:p>
            <a:r>
              <a:rPr lang="fr-FR" smtClean="0"/>
              <a:t>Anne Mallet CPC circonscription Le Creusot année scolaire 2019-2020</a:t>
            </a:r>
            <a:endParaRPr lang="en-US" dirty="0"/>
          </a:p>
        </p:txBody>
      </p:sp>
    </p:spTree>
    <p:extLst>
      <p:ext uri="{BB962C8B-B14F-4D97-AF65-F5344CB8AC3E}">
        <p14:creationId xmlns:p14="http://schemas.microsoft.com/office/powerpoint/2010/main" val="2404808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ZoneTexte 2"/>
          <p:cNvSpPr txBox="1"/>
          <p:nvPr/>
        </p:nvSpPr>
        <p:spPr>
          <a:xfrm>
            <a:off x="451513" y="2137894"/>
            <a:ext cx="7752329" cy="3693319"/>
          </a:xfrm>
          <a:prstGeom prst="rect">
            <a:avLst/>
          </a:prstGeom>
          <a:noFill/>
        </p:spPr>
        <p:txBody>
          <a:bodyPr wrap="square" rtlCol="0">
            <a:spAutoFit/>
          </a:bodyPr>
          <a:lstStyle/>
          <a:p>
            <a:r>
              <a:rPr lang="fr-FR" dirty="0" smtClean="0"/>
              <a:t>Ne nous </a:t>
            </a:r>
            <a:r>
              <a:rPr lang="fr-FR" dirty="0"/>
              <a:t>y trompons </a:t>
            </a:r>
            <a:r>
              <a:rPr lang="fr-FR" dirty="0" smtClean="0"/>
              <a:t>pas, il </a:t>
            </a:r>
            <a:r>
              <a:rPr lang="fr-FR" dirty="0"/>
              <a:t>ne s’agit pas </a:t>
            </a:r>
            <a:r>
              <a:rPr lang="fr-FR" dirty="0" smtClean="0"/>
              <a:t>d’un </a:t>
            </a:r>
            <a:r>
              <a:rPr lang="fr-FR" dirty="0"/>
              <a:t>combat </a:t>
            </a:r>
            <a:r>
              <a:rPr lang="fr-FR" dirty="0" smtClean="0"/>
              <a:t>dépassé et partisan.</a:t>
            </a:r>
          </a:p>
          <a:p>
            <a:endParaRPr lang="fr-FR" dirty="0" smtClean="0"/>
          </a:p>
          <a:p>
            <a:r>
              <a:rPr lang="fr-FR" dirty="0" smtClean="0"/>
              <a:t>Ces chiffres publiés régulièrement, accessibles au public, servent aussi une prise de conscience pour </a:t>
            </a:r>
            <a:r>
              <a:rPr lang="fr-FR" dirty="0"/>
              <a:t>chaque individu en souffrance, quel que soit son genre, </a:t>
            </a:r>
            <a:r>
              <a:rPr lang="fr-FR" dirty="0" smtClean="0"/>
              <a:t> pour une avancée citoyenne et humaniste.</a:t>
            </a:r>
          </a:p>
          <a:p>
            <a:endParaRPr lang="fr-FR" dirty="0"/>
          </a:p>
          <a:p>
            <a:r>
              <a:rPr lang="fr-FR" dirty="0" smtClean="0"/>
              <a:t>L’école qui forme le futur citoyen, ne peut ignorer ce phénomène de société qui touche la moitié de la population. Son rôle est fondamental pour une évolution des mentalités même si depuis peu les représentations changent et les choses avancent ( lois, orientation de l’école…)</a:t>
            </a:r>
            <a:endParaRPr lang="fr-FR" dirty="0"/>
          </a:p>
        </p:txBody>
      </p:sp>
      <p:sp>
        <p:nvSpPr>
          <p:cNvPr id="4" name="Espace réservé du pied de page 3"/>
          <p:cNvSpPr>
            <a:spLocks noGrp="1"/>
          </p:cNvSpPr>
          <p:nvPr>
            <p:ph type="ftr" sz="quarter" idx="11"/>
          </p:nvPr>
        </p:nvSpPr>
        <p:spPr/>
        <p:txBody>
          <a:bodyPr/>
          <a:lstStyle/>
          <a:p>
            <a:r>
              <a:rPr lang="fr-FR" dirty="0" smtClean="0"/>
              <a:t>Anne Mallet CPC circonscription Le Creusot année scolaire 2019-2020</a:t>
            </a:r>
            <a:endParaRPr lang="en-US"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3519" y="1871722"/>
            <a:ext cx="3286268" cy="3715555"/>
          </a:xfrm>
          <a:prstGeom prst="rect">
            <a:avLst/>
          </a:prstGeom>
        </p:spPr>
      </p:pic>
    </p:spTree>
    <p:extLst>
      <p:ext uri="{BB962C8B-B14F-4D97-AF65-F5344CB8AC3E}">
        <p14:creationId xmlns:p14="http://schemas.microsoft.com/office/powerpoint/2010/main" val="3580535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Anne Mallet CPC circonscription Le Creusot année scolaire 2019-2020</a:t>
            </a:r>
            <a:endParaRPr lang="en-US" dirty="0"/>
          </a:p>
        </p:txBody>
      </p:sp>
      <p:sp>
        <p:nvSpPr>
          <p:cNvPr id="3" name="ZoneTexte 2"/>
          <p:cNvSpPr txBox="1"/>
          <p:nvPr/>
        </p:nvSpPr>
        <p:spPr>
          <a:xfrm>
            <a:off x="1375872" y="1404998"/>
            <a:ext cx="9358652" cy="3416320"/>
          </a:xfrm>
          <a:prstGeom prst="rect">
            <a:avLst/>
          </a:prstGeom>
          <a:noFill/>
        </p:spPr>
        <p:txBody>
          <a:bodyPr wrap="none" rtlCol="0">
            <a:spAutoFit/>
          </a:bodyPr>
          <a:lstStyle/>
          <a:p>
            <a:r>
              <a:rPr lang="fr-FR" dirty="0" smtClean="0">
                <a:solidFill>
                  <a:schemeClr val="accent1">
                    <a:lumMod val="60000"/>
                    <a:lumOff val="40000"/>
                  </a:schemeClr>
                </a:solidFill>
              </a:rPr>
              <a:t>Sources</a:t>
            </a:r>
          </a:p>
          <a:p>
            <a:endParaRPr lang="fr-FR" dirty="0" smtClean="0"/>
          </a:p>
          <a:p>
            <a:r>
              <a:rPr lang="fr-FR" dirty="0" smtClean="0"/>
              <a:t>RASED Le Creusot</a:t>
            </a:r>
          </a:p>
          <a:p>
            <a:r>
              <a:rPr lang="fr-FR" dirty="0" smtClean="0"/>
              <a:t>CISPD Le Creusot</a:t>
            </a:r>
          </a:p>
          <a:p>
            <a:r>
              <a:rPr lang="fr-FR" dirty="0" smtClean="0"/>
              <a:t>Les </a:t>
            </a:r>
            <a:r>
              <a:rPr lang="fr-FR" dirty="0"/>
              <a:t>réseaux </a:t>
            </a:r>
            <a:r>
              <a:rPr lang="fr-FR" dirty="0" smtClean="0"/>
              <a:t>VIF de Saône et Loire</a:t>
            </a:r>
          </a:p>
          <a:p>
            <a:r>
              <a:rPr lang="fr-FR" dirty="0" smtClean="0"/>
              <a:t>La préfecture </a:t>
            </a:r>
            <a:r>
              <a:rPr lang="fr-FR" dirty="0"/>
              <a:t>de </a:t>
            </a:r>
            <a:r>
              <a:rPr lang="fr-FR" dirty="0" smtClean="0"/>
              <a:t>Saône-et-Loire</a:t>
            </a:r>
          </a:p>
          <a:p>
            <a:r>
              <a:rPr lang="fr-FR" dirty="0"/>
              <a:t>Le </a:t>
            </a:r>
            <a:r>
              <a:rPr lang="fr-FR" dirty="0" smtClean="0"/>
              <a:t>CIDFF 71</a:t>
            </a:r>
          </a:p>
          <a:p>
            <a:r>
              <a:rPr lang="fr-FR" dirty="0" smtClean="0"/>
              <a:t>Commission égalité hommes/femmes conseil régional Bourgogne Franche Comté</a:t>
            </a:r>
          </a:p>
          <a:p>
            <a:r>
              <a:rPr lang="fr-FR" dirty="0" smtClean="0"/>
              <a:t>Plan égalité filles-garçons/OEFG, réseau </a:t>
            </a:r>
            <a:r>
              <a:rPr lang="fr-FR" dirty="0" err="1" smtClean="0"/>
              <a:t>Canopé</a:t>
            </a:r>
            <a:endParaRPr lang="fr-FR" dirty="0" smtClean="0"/>
          </a:p>
          <a:p>
            <a:r>
              <a:rPr lang="fr-FR" dirty="0"/>
              <a:t>«</a:t>
            </a:r>
            <a:r>
              <a:rPr lang="fr-FR" b="1" dirty="0"/>
              <a:t> </a:t>
            </a:r>
            <a:r>
              <a:rPr lang="fr-FR" dirty="0" err="1"/>
              <a:t>Manterrupting</a:t>
            </a:r>
            <a:r>
              <a:rPr lang="fr-FR" dirty="0"/>
              <a:t> », le sexisme ordinaire sur la voix </a:t>
            </a:r>
            <a:r>
              <a:rPr lang="fr-FR" dirty="0" smtClean="0"/>
              <a:t>publique, Le Monde</a:t>
            </a:r>
          </a:p>
          <a:p>
            <a:r>
              <a:rPr lang="fr-FR" dirty="0" smtClean="0"/>
              <a:t>stop-violences-femmes.gouv.fr/</a:t>
            </a:r>
            <a:r>
              <a:rPr lang="fr-FR" dirty="0" err="1" smtClean="0"/>
              <a:t>syntheses</a:t>
            </a:r>
            <a:r>
              <a:rPr lang="fr-FR" dirty="0" smtClean="0"/>
              <a:t>-statistiques</a:t>
            </a:r>
            <a:endParaRPr lang="fr-FR" dirty="0"/>
          </a:p>
          <a:p>
            <a:endParaRPr lang="fr-FR" dirty="0" smtClean="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5872" y="4821318"/>
            <a:ext cx="6235700" cy="977900"/>
          </a:xfrm>
          <a:prstGeom prst="rect">
            <a:avLst/>
          </a:prstGeom>
        </p:spPr>
      </p:pic>
    </p:spTree>
    <p:extLst>
      <p:ext uri="{BB962C8B-B14F-4D97-AF65-F5344CB8AC3E}">
        <p14:creationId xmlns:p14="http://schemas.microsoft.com/office/powerpoint/2010/main" val="15516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TM03457503[[fn=Concis]]</Template>
  <TotalTime>85</TotalTime>
  <Words>766</Words>
  <Application>Microsoft Office PowerPoint</Application>
  <PresentationFormat>Grand écran</PresentationFormat>
  <Paragraphs>90</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Arimo</vt:lpstr>
      <vt:lpstr>Calibri</vt:lpstr>
      <vt:lpstr>Century Gothic</vt:lpstr>
      <vt:lpstr>TrebuchetMS</vt:lpstr>
      <vt:lpstr>Wingdings 2</vt:lpstr>
      <vt:lpstr>Concis</vt:lpstr>
      <vt:lpstr>Egalité filles/ garçons hommes/femmes</vt:lpstr>
      <vt:lpstr>Elèves en difficultés à l’école élémentaire, collège et lycée localement</vt:lpstr>
      <vt:lpstr>Qu’en est-il des enseignants d’élémentaire?</vt:lpstr>
      <vt:lpstr>Présentation PowerPoint</vt:lpstr>
      <vt:lpstr>Chiffres  les victimes en  Saône et Loire</vt:lpstr>
      <vt:lpstr>En France recensement des violences</vt:lpstr>
      <vt:lpstr>Les femmes et le travail, en Bourgogne</vt:lpstr>
      <vt:lpstr>CONCLUSION</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Egalité filles/ garçons hommes/femmes</dc:title>
  <dc:creator>anne.mallet3@gmail.com</dc:creator>
  <cp:lastModifiedBy>Anne Mallet</cp:lastModifiedBy>
  <cp:revision>28</cp:revision>
  <dcterms:created xsi:type="dcterms:W3CDTF">2019-11-01T09:04:02Z</dcterms:created>
  <dcterms:modified xsi:type="dcterms:W3CDTF">2019-12-11T18:27:11Z</dcterms:modified>
</cp:coreProperties>
</file>