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F6D28-A04E-49DF-9B62-D3377B170509}" type="datetimeFigureOut">
              <a:rPr lang="fr-FR" smtClean="0"/>
              <a:t>11/12/2019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DF49B-32B3-4A88-82E6-C6B05D122ECE}" type="slidenum">
              <a:rPr lang="fr-FR" smtClean="0"/>
              <a:t>‹N°›</a:t>
            </a:fld>
            <a:endParaRPr lang="fr-FR"/>
          </a:p>
        </p:txBody>
      </p:sp>
    </p:spTree>
    <p:extLst>
      <p:ext uri="{BB962C8B-B14F-4D97-AF65-F5344CB8AC3E}">
        <p14:creationId xmlns:p14="http://schemas.microsoft.com/office/powerpoint/2010/main" val="4187564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ECC1489-B90F-4643-A4F4-C81DFFD244E3}"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smtClean="0"/>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D626A5F-C44D-4E42-B224-F5E780631127}" type="datetime1">
              <a:rPr lang="en-US" smtClean="0"/>
              <a:t>12/11/2019</a:t>
            </a:fld>
            <a:endParaRPr lang="en-US" dirty="0"/>
          </a:p>
        </p:txBody>
      </p:sp>
      <p:sp>
        <p:nvSpPr>
          <p:cNvPr id="6" name="Footer Placeholder 5"/>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smtClean="0"/>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BC54E8-FA91-4200-845F-BAC4E8F0BC87}"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smtClean="0"/>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smtClean="0"/>
              <a:t>Modifier les styles du texte du masque</a:t>
            </a:r>
          </a:p>
        </p:txBody>
      </p:sp>
      <p:sp>
        <p:nvSpPr>
          <p:cNvPr id="2" name="Date Placeholder 1"/>
          <p:cNvSpPr>
            <a:spLocks noGrp="1"/>
          </p:cNvSpPr>
          <p:nvPr>
            <p:ph type="dt" sz="half" idx="10"/>
          </p:nvPr>
        </p:nvSpPr>
        <p:spPr/>
        <p:txBody>
          <a:bodyPr/>
          <a:lstStyle/>
          <a:p>
            <a:fld id="{2CBA8054-55BC-4F41-9AB0-E5911AB8A96C}" type="datetime1">
              <a:rPr lang="en-US" smtClean="0"/>
              <a:t>12/11/2019</a:t>
            </a:fld>
            <a:endParaRPr lang="en-US" dirty="0"/>
          </a:p>
        </p:txBody>
      </p:sp>
      <p:sp>
        <p:nvSpPr>
          <p:cNvPr id="3" name="Footer Placeholder 2"/>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CFB254E-6086-482D-9948-D0269E9460F0}"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8E8FE3D-A7A1-40E6-91EB-C98A270F1A6A}"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smtClean="0"/>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FA25F50-AD38-4A88-89D3-F47EA9C4100C}"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smtClean="0"/>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07511DBE-4E7E-4EDC-A844-24735B2C9F9A}"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0F513BB-5D18-440F-B9DF-A742432F9034}" type="datetime1">
              <a:rPr lang="en-US" smtClean="0"/>
              <a:t>12/11/2019</a:t>
            </a:fld>
            <a:endParaRPr lang="en-US" dirty="0"/>
          </a:p>
        </p:txBody>
      </p:sp>
      <p:sp>
        <p:nvSpPr>
          <p:cNvPr id="6" name="Footer Placeholder 5"/>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3E10F2F-7884-4AB2-8A07-E0D8F3ABFB4B}" type="datetime1">
              <a:rPr lang="en-US" smtClean="0"/>
              <a:t>12/11/2019</a:t>
            </a:fld>
            <a:endParaRPr lang="en-US" dirty="0"/>
          </a:p>
        </p:txBody>
      </p:sp>
      <p:sp>
        <p:nvSpPr>
          <p:cNvPr id="8" name="Footer Placeholder 7"/>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74A620C-A615-4472-8E41-C1C93A721838}" type="datetime1">
              <a:rPr lang="en-US" smtClean="0"/>
              <a:t>12/11/2019</a:t>
            </a:fld>
            <a:endParaRPr lang="en-US" dirty="0"/>
          </a:p>
        </p:txBody>
      </p:sp>
      <p:sp>
        <p:nvSpPr>
          <p:cNvPr id="4" name="Footer Placeholder 3"/>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2E464-F510-4B5E-8751-1131919F124F}" type="datetime1">
              <a:rPr lang="en-US" smtClean="0"/>
              <a:t>12/11/2019</a:t>
            </a:fld>
            <a:endParaRPr lang="en-US" dirty="0"/>
          </a:p>
        </p:txBody>
      </p:sp>
      <p:sp>
        <p:nvSpPr>
          <p:cNvPr id="3" name="Footer Placeholder 2"/>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smtClean="0"/>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A5BE966-C77D-49C4-A6E4-0EE6265AA303}" type="datetime1">
              <a:rPr lang="en-US" smtClean="0"/>
              <a:t>12/11/2019</a:t>
            </a:fld>
            <a:endParaRPr lang="en-US" dirty="0"/>
          </a:p>
        </p:txBody>
      </p:sp>
      <p:sp>
        <p:nvSpPr>
          <p:cNvPr id="6" name="Footer Placeholder 5"/>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smtClean="0"/>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47695E6E-07A4-44FC-98EC-12779D2E993A}" type="datetime1">
              <a:rPr lang="en-US" smtClean="0"/>
              <a:t>12/11/2019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fr-FR" smtClean="0"/>
              <a:t>Anne Mallet CPC circonscription Le Creusot année scolaire 2019-2020</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B258581-CD3F-4FDE-BF2C-D2DAE39761D9}" type="datetime1">
              <a:rPr lang="en-US" smtClean="0"/>
              <a:t>12/11/2019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Réponse des chercheurs au </a:t>
            </a:r>
            <a:r>
              <a:rPr lang="fr-FR" dirty="0" err="1" smtClean="0"/>
              <a:t>distanciel</a:t>
            </a:r>
            <a:r>
              <a:rPr lang="fr-FR" dirty="0" smtClean="0"/>
              <a:t> effectué par les enseignants participants à la formation égalité filles garçons </a:t>
            </a:r>
            <a:endParaRPr lang="fr-FR" dirty="0"/>
          </a:p>
        </p:txBody>
      </p:sp>
      <p:sp>
        <p:nvSpPr>
          <p:cNvPr id="3" name="Sous-titre 2"/>
          <p:cNvSpPr>
            <a:spLocks noGrp="1"/>
          </p:cNvSpPr>
          <p:nvPr>
            <p:ph type="subTitle" idx="1"/>
          </p:nvPr>
        </p:nvSpPr>
        <p:spPr/>
        <p:txBody>
          <a:bodyPr/>
          <a:lstStyle/>
          <a:p>
            <a:r>
              <a:rPr lang="fr-FR" dirty="0" smtClean="0"/>
              <a:t>Année 2019-2020</a:t>
            </a:r>
            <a:endParaRPr lang="fr-FR" dirty="0"/>
          </a:p>
        </p:txBody>
      </p:sp>
      <p:sp>
        <p:nvSpPr>
          <p:cNvPr id="4" name="Espace réservé du pied de page 3"/>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96692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1362" y="565443"/>
            <a:ext cx="10974170" cy="1201308"/>
          </a:xfrm>
        </p:spPr>
        <p:txBody>
          <a:bodyPr/>
          <a:lstStyle/>
          <a:p>
            <a:r>
              <a:rPr lang="fr-FR" sz="2400" dirty="0">
                <a:solidFill>
                  <a:schemeClr val="bg1"/>
                </a:solidFill>
              </a:rPr>
              <a:t>Académie de Créteil </a:t>
            </a:r>
            <a:r>
              <a:rPr lang="fr-FR" sz="2400" dirty="0" smtClean="0"/>
              <a:t>étude sociologique 2012</a:t>
            </a:r>
            <a:br>
              <a:rPr lang="fr-FR" sz="2400" dirty="0" smtClean="0"/>
            </a:br>
            <a:r>
              <a:rPr lang="fr-FR" sz="2400" dirty="0"/>
              <a:t>Grille d’observation des relations de genre</a:t>
            </a:r>
            <a:br>
              <a:rPr lang="fr-FR" sz="2400" dirty="0"/>
            </a:br>
            <a:r>
              <a:rPr lang="fr-FR" sz="2400" dirty="0" smtClean="0">
                <a:solidFill>
                  <a:schemeClr val="bg1"/>
                </a:solidFill>
              </a:rPr>
              <a:t>Réseau </a:t>
            </a:r>
            <a:r>
              <a:rPr lang="fr-FR" sz="2400" dirty="0" err="1">
                <a:solidFill>
                  <a:schemeClr val="bg1"/>
                </a:solidFill>
              </a:rPr>
              <a:t>C</a:t>
            </a:r>
            <a:r>
              <a:rPr lang="fr-FR" sz="2400" dirty="0" err="1" smtClean="0">
                <a:solidFill>
                  <a:schemeClr val="bg1"/>
                </a:solidFill>
              </a:rPr>
              <a:t>anopé</a:t>
            </a:r>
            <a:r>
              <a:rPr lang="fr-FR" sz="2400" dirty="0" smtClean="0"/>
              <a:t> ‘Outil égalité filles-garçon, repérer les inégalités dans le quotidien’</a:t>
            </a:r>
            <a:endParaRPr lang="fr-FR" sz="2400" dirty="0"/>
          </a:p>
        </p:txBody>
      </p:sp>
      <p:sp>
        <p:nvSpPr>
          <p:cNvPr id="3" name="Espace réservé du contenu 2"/>
          <p:cNvSpPr>
            <a:spLocks noGrp="1"/>
          </p:cNvSpPr>
          <p:nvPr>
            <p:ph sz="half" idx="1"/>
          </p:nvPr>
        </p:nvSpPr>
        <p:spPr>
          <a:xfrm>
            <a:off x="451514" y="2402599"/>
            <a:ext cx="5588678" cy="3638763"/>
          </a:xfrm>
        </p:spPr>
        <p:txBody>
          <a:bodyPr>
            <a:normAutofit fontScale="92500" lnSpcReduction="10000"/>
          </a:bodyPr>
          <a:lstStyle/>
          <a:p>
            <a:pPr algn="just"/>
            <a:r>
              <a:rPr lang="fr-FR" dirty="0"/>
              <a:t>Des études sociologiques concordantes ont montré que l’espace de la parole était majoritairement occupé par les garçons (les 2/3 du temps) qui osent davantage se manifester, et </a:t>
            </a:r>
            <a:r>
              <a:rPr lang="fr-FR" dirty="0" smtClean="0"/>
              <a:t>font du coup </a:t>
            </a:r>
            <a:r>
              <a:rPr lang="fr-FR" dirty="0"/>
              <a:t>l’objet de plus </a:t>
            </a:r>
            <a:r>
              <a:rPr lang="fr-FR" dirty="0" smtClean="0"/>
              <a:t>d’attention </a:t>
            </a:r>
            <a:r>
              <a:rPr lang="fr-FR" dirty="0"/>
              <a:t>de la part de l’enseignant. Les filles ont tendance à prendre la parole lorsqu’elles s’y sentent autorisées et leurs transgressions sont moins visibles. </a:t>
            </a:r>
            <a:endParaRPr lang="fr-FR" dirty="0" smtClean="0"/>
          </a:p>
          <a:p>
            <a:pPr algn="just"/>
            <a:r>
              <a:rPr lang="fr-FR" dirty="0"/>
              <a:t>Diverses études montrent que la connaissance du sexe de l’élève influe sur le type de remarques écrites ou orales et même sur les évaluations chiffrées. </a:t>
            </a:r>
          </a:p>
        </p:txBody>
      </p:sp>
      <p:sp>
        <p:nvSpPr>
          <p:cNvPr id="4" name="Espace réservé du contenu 3"/>
          <p:cNvSpPr>
            <a:spLocks noGrp="1"/>
          </p:cNvSpPr>
          <p:nvPr>
            <p:ph sz="half" idx="2"/>
          </p:nvPr>
        </p:nvSpPr>
        <p:spPr>
          <a:xfrm>
            <a:off x="6040192" y="2585161"/>
            <a:ext cx="5962918" cy="3638764"/>
          </a:xfrm>
        </p:spPr>
        <p:txBody>
          <a:bodyPr>
            <a:normAutofit fontScale="92500" lnSpcReduction="10000"/>
          </a:bodyPr>
          <a:lstStyle/>
          <a:p>
            <a:pPr algn="just"/>
            <a:r>
              <a:rPr lang="fr-FR" dirty="0"/>
              <a:t>Les mêmes études ont montré que la distribution des responsabilités est elle aussi </a:t>
            </a:r>
            <a:r>
              <a:rPr lang="fr-FR" dirty="0" err="1"/>
              <a:t>genrée</a:t>
            </a:r>
            <a:r>
              <a:rPr lang="fr-FR" dirty="0"/>
              <a:t> : les tâches requérant de la minutie et du soin sont davantage confiées aux filles, celles faisant appel à des compétences physiques sont dévolues aux garçons. Sur le plan cognitif, on fait davantage appel aux garçons pour les opérations de raisonnement et aux filles pour celles de reformulation, de restitution et de synthèse</a:t>
            </a:r>
            <a:r>
              <a:rPr lang="fr-FR" dirty="0" smtClean="0"/>
              <a:t>.</a:t>
            </a:r>
          </a:p>
          <a:p>
            <a:pPr algn="just"/>
            <a:r>
              <a:rPr lang="fr-FR" dirty="0"/>
              <a:t>Il est parfois tentant pour l’adulte de donner la parole à un garçon qui la demande ostensiblement, </a:t>
            </a:r>
            <a:r>
              <a:rPr lang="fr-FR" dirty="0" smtClean="0"/>
              <a:t>il sait qu’il peut s’exposer </a:t>
            </a:r>
            <a:r>
              <a:rPr lang="fr-FR" dirty="0"/>
              <a:t>à des manifestations de dépit, </a:t>
            </a:r>
            <a:r>
              <a:rPr lang="fr-FR" dirty="0" smtClean="0"/>
              <a:t>plutôt qu’à une </a:t>
            </a:r>
            <a:r>
              <a:rPr lang="fr-FR" dirty="0"/>
              <a:t>fille qui lève patiemment la main.</a:t>
            </a:r>
          </a:p>
        </p:txBody>
      </p:sp>
      <p:sp>
        <p:nvSpPr>
          <p:cNvPr id="5" name="Espace réservé du pied de page 4"/>
          <p:cNvSpPr>
            <a:spLocks noGrp="1"/>
          </p:cNvSpPr>
          <p:nvPr>
            <p:ph type="ftr" sz="quarter" idx="11"/>
          </p:nvPr>
        </p:nvSpPr>
        <p:spPr/>
        <p:txBody>
          <a:bodyPr/>
          <a:lstStyle/>
          <a:p>
            <a:r>
              <a:rPr lang="fr-FR" smtClean="0"/>
              <a:t>Anne Mallet CPC circonscription Le Creusot année scolaire 2019-2020</a:t>
            </a:r>
            <a:endParaRPr lang="en-US"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4607" y="165972"/>
            <a:ext cx="1949405" cy="1000125"/>
          </a:xfrm>
          <a:prstGeom prst="rect">
            <a:avLst/>
          </a:prstGeom>
        </p:spPr>
      </p:pic>
    </p:spTree>
    <p:extLst>
      <p:ext uri="{BB962C8B-B14F-4D97-AF65-F5344CB8AC3E}">
        <p14:creationId xmlns:p14="http://schemas.microsoft.com/office/powerpoint/2010/main" val="3785337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TM03457503[[fn=Concis]]</Template>
  <TotalTime>13</TotalTime>
  <Words>241</Words>
  <Application>Microsoft Office PowerPoint</Application>
  <PresentationFormat>Grand écran</PresentationFormat>
  <Paragraphs>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Calibri</vt:lpstr>
      <vt:lpstr>Century Gothic</vt:lpstr>
      <vt:lpstr>Wingdings 2</vt:lpstr>
      <vt:lpstr>Concis</vt:lpstr>
      <vt:lpstr>Réponse des chercheurs au distanciel effectué par les enseignants participants à la formation égalité filles garçons </vt:lpstr>
      <vt:lpstr>Académie de Créteil étude sociologique 2012 Grille d’observation des relations de genre Réseau Canopé ‘Outil égalité filles-garçon, repérer les inégalités dans le quotidien’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Réponse des chercheurs au distanciel effectué par les enseignants participants à la formation égalité filles garçons </dc:title>
  <dc:creator>anne.mallet3@gmail.com</dc:creator>
  <cp:lastModifiedBy>Anne Mallet</cp:lastModifiedBy>
  <cp:revision>4</cp:revision>
  <dcterms:created xsi:type="dcterms:W3CDTF">2019-11-01T11:03:48Z</dcterms:created>
  <dcterms:modified xsi:type="dcterms:W3CDTF">2019-12-11T18:29:10Z</dcterms:modified>
</cp:coreProperties>
</file>