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8" r:id="rId3"/>
    <p:sldId id="262" r:id="rId4"/>
    <p:sldId id="266" r:id="rId5"/>
    <p:sldId id="279" r:id="rId6"/>
    <p:sldId id="261" r:id="rId7"/>
    <p:sldId id="280" r:id="rId8"/>
    <p:sldId id="265" r:id="rId9"/>
    <p:sldId id="281" r:id="rId10"/>
    <p:sldId id="268" r:id="rId11"/>
    <p:sldId id="282" r:id="rId12"/>
    <p:sldId id="269" r:id="rId13"/>
    <p:sldId id="283" r:id="rId14"/>
    <p:sldId id="276" r:id="rId15"/>
    <p:sldId id="285" r:id="rId16"/>
    <p:sldId id="277" r:id="rId17"/>
    <p:sldId id="286" r:id="rId18"/>
    <p:sldId id="267" r:id="rId19"/>
    <p:sldId id="287" r:id="rId20"/>
    <p:sldId id="263" r:id="rId21"/>
    <p:sldId id="288" r:id="rId22"/>
    <p:sldId id="271" r:id="rId23"/>
    <p:sldId id="289" r:id="rId24"/>
    <p:sldId id="272" r:id="rId25"/>
    <p:sldId id="290" r:id="rId26"/>
    <p:sldId id="273" r:id="rId27"/>
    <p:sldId id="275" r:id="rId28"/>
    <p:sldId id="293" r:id="rId29"/>
    <p:sldId id="294" r:id="rId30"/>
    <p:sldId id="295" r:id="rId31"/>
    <p:sldId id="296" r:id="rId32"/>
    <p:sldId id="256" r:id="rId33"/>
    <p:sldId id="257" r:id="rId34"/>
    <p:sldId id="258" r:id="rId35"/>
    <p:sldId id="259" r:id="rId36"/>
    <p:sldId id="260" r:id="rId37"/>
    <p:sldId id="297" r:id="rId38"/>
    <p:sldId id="304" r:id="rId39"/>
    <p:sldId id="303" r:id="rId40"/>
    <p:sldId id="305" r:id="rId41"/>
    <p:sldId id="298" r:id="rId42"/>
    <p:sldId id="299" r:id="rId43"/>
    <p:sldId id="300" r:id="rId44"/>
    <p:sldId id="301" r:id="rId45"/>
    <p:sldId id="302" r:id="rId4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343" autoAdjust="0"/>
  </p:normalViewPr>
  <p:slideViewPr>
    <p:cSldViewPr snapToGrid="0">
      <p:cViewPr varScale="1">
        <p:scale>
          <a:sx n="88" d="100"/>
          <a:sy n="88" d="100"/>
        </p:scale>
        <p:origin x="40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636FF-FFE0-4FA8-9963-573E1909A1FD}" type="datetimeFigureOut">
              <a:rPr lang="fr-FR" smtClean="0"/>
              <a:t>20/04/2023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5253-2AFC-4FFC-9629-A907587D44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5632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636FF-FFE0-4FA8-9963-573E1909A1FD}" type="datetimeFigureOut">
              <a:rPr lang="fr-FR" smtClean="0"/>
              <a:t>20/04/2023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5253-2AFC-4FFC-9629-A907587D44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0644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636FF-FFE0-4FA8-9963-573E1909A1FD}" type="datetimeFigureOut">
              <a:rPr lang="fr-FR" smtClean="0"/>
              <a:t>20/04/2023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5253-2AFC-4FFC-9629-A907587D44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6997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>
          <a:xfrm>
            <a:off x="0" y="6618000"/>
            <a:ext cx="240000" cy="24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33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/>
              <a:t>XX/XX/XXXX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>
          <a:xfrm>
            <a:off x="960000" y="5226529"/>
            <a:ext cx="4320000" cy="1200000"/>
          </a:xfrm>
        </p:spPr>
        <p:txBody>
          <a:bodyPr anchor="b" anchorCtr="0"/>
          <a:lstStyle>
            <a:lvl1pPr>
              <a:defRPr sz="1533" baseline="0">
                <a:latin typeface="Marianne" panose="02000000000000000000" pitchFamily="50" charset="0"/>
              </a:defRPr>
            </a:lvl1pPr>
          </a:lstStyle>
          <a:p>
            <a:r>
              <a:rPr lang="fr-FR" dirty="0" smtClean="0"/>
              <a:t>Intitulé de la direction/service interministérielle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0" y="6618000"/>
            <a:ext cx="240000" cy="24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33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240000" cy="24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33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71" y="120001"/>
            <a:ext cx="4992555" cy="502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498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240000" cy="24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33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latin typeface="Marianne" panose="02000000000000000000" pitchFamily="50" charset="0"/>
              </a:defRPr>
            </a:lvl1pPr>
          </a:lstStyle>
          <a:p>
            <a:pPr algn="r"/>
            <a:r>
              <a:rPr lang="fr-FR" cap="all" dirty="0" smtClean="0"/>
              <a:t>XX/XX/XXXX</a:t>
            </a:r>
            <a:endParaRPr lang="fr-FR" cap="all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 bwMode="gray">
          <a:xfrm>
            <a:off x="527381" y="6405331"/>
            <a:ext cx="7679979" cy="452669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Intitulé de la direction/service interministérielle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latin typeface="Marianne" panose="02000000000000000000" pitchFamily="50" charset="0"/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27381" y="3128061"/>
            <a:ext cx="11184619" cy="2769600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4333" b="1" cap="all" baseline="0"/>
            </a:lvl1pPr>
            <a:lvl2pPr marL="0" indent="0">
              <a:spcBef>
                <a:spcPts val="667"/>
              </a:spcBef>
              <a:spcAft>
                <a:spcPts val="0"/>
              </a:spcAft>
              <a:buNone/>
              <a:defRPr sz="2467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cxnSp>
        <p:nvCxnSpPr>
          <p:cNvPr id="12" name="Connecteur droit 11"/>
          <p:cNvCxnSpPr/>
          <p:nvPr userDrawn="1"/>
        </p:nvCxnSpPr>
        <p:spPr bwMode="gray">
          <a:xfrm>
            <a:off x="527381" y="6378000"/>
            <a:ext cx="11184619" cy="120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46256"/>
            <a:ext cx="2598469" cy="261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469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431371" y="1508787"/>
            <a:ext cx="11280628" cy="672075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/>
              <a:t>XX/XX/XXXX</a:t>
            </a:r>
            <a:endParaRPr lang="fr-FR" cap="all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dirty="0"/>
              <a:t>Intitulé de la direction/service interministérielle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1371" y="2524800"/>
            <a:ext cx="3360000" cy="3374400"/>
          </a:xfrm>
        </p:spPr>
        <p:txBody>
          <a:bodyPr/>
          <a:lstStyle>
            <a:lvl1pPr marL="191995" indent="-191995">
              <a:spcBef>
                <a:spcPts val="533"/>
              </a:spcBef>
              <a:spcAft>
                <a:spcPts val="1067"/>
              </a:spcAft>
              <a:buFont typeface="+mj-lt"/>
              <a:buAutoNum type="arabicPeriod"/>
              <a:defRPr b="1"/>
            </a:lvl1pPr>
            <a:lvl2pPr marL="431989" indent="-191995">
              <a:spcBef>
                <a:spcPts val="800"/>
              </a:spcBef>
              <a:spcAft>
                <a:spcPts val="1067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271360" y="2528821"/>
            <a:ext cx="3360000" cy="3374400"/>
          </a:xfrm>
        </p:spPr>
        <p:txBody>
          <a:bodyPr/>
          <a:lstStyle>
            <a:lvl1pPr marL="191995" indent="-191995">
              <a:spcBef>
                <a:spcPts val="533"/>
              </a:spcBef>
              <a:spcAft>
                <a:spcPts val="1067"/>
              </a:spcAft>
              <a:buFont typeface="+mj-lt"/>
              <a:buAutoNum type="arabicPeriod"/>
              <a:defRPr b="1"/>
            </a:lvl1pPr>
            <a:lvl2pPr marL="431989" indent="-191995">
              <a:spcBef>
                <a:spcPts val="800"/>
              </a:spcBef>
              <a:spcAft>
                <a:spcPts val="1067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8351999" y="2524800"/>
            <a:ext cx="3360000" cy="3374400"/>
          </a:xfrm>
        </p:spPr>
        <p:txBody>
          <a:bodyPr/>
          <a:lstStyle>
            <a:lvl1pPr marL="191995" indent="-191995">
              <a:spcBef>
                <a:spcPts val="533"/>
              </a:spcBef>
              <a:spcAft>
                <a:spcPts val="1067"/>
              </a:spcAft>
              <a:buFont typeface="+mj-lt"/>
              <a:buAutoNum type="arabicPeriod"/>
              <a:defRPr b="1"/>
            </a:lvl1pPr>
            <a:lvl2pPr marL="431989" indent="-191995">
              <a:spcBef>
                <a:spcPts val="800"/>
              </a:spcBef>
              <a:spcAft>
                <a:spcPts val="1067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605721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412776"/>
            <a:ext cx="12192000" cy="5446424"/>
          </a:xfrm>
          <a:solidFill>
            <a:schemeClr val="bg1">
              <a:lumMod val="85000"/>
            </a:schemeClr>
          </a:solidFill>
        </p:spPr>
        <p:txBody>
          <a:bodyPr tIns="1080000" anchor="ctr" anchorCtr="0"/>
          <a:lstStyle>
            <a:lvl1pPr algn="ctr">
              <a:defRPr cap="all" baseline="0"/>
            </a:lvl1pPr>
          </a:lstStyle>
          <a:p>
            <a:r>
              <a:rPr lang="fr-FR" dirty="0"/>
              <a:t>Sélectionner l’icône pour insérer une image, </a:t>
            </a:r>
            <a:br>
              <a:rPr lang="fr-FR" dirty="0"/>
            </a:br>
            <a:r>
              <a:rPr lang="fr-FR" dirty="0"/>
              <a:t>puis disposer l’image en arrière plan </a:t>
            </a:r>
            <a:br>
              <a:rPr lang="fr-FR" dirty="0"/>
            </a:br>
            <a:r>
              <a:rPr lang="fr-FR" dirty="0"/>
              <a:t>(Sélectionner l’image avec le bouton droit de la souris / </a:t>
            </a:r>
            <a:br>
              <a:rPr lang="fr-FR" dirty="0"/>
            </a:br>
            <a:r>
              <a:rPr lang="fr-FR" dirty="0"/>
              <a:t>Mettre à l’arrière plan)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431371" y="981600"/>
            <a:ext cx="11253524" cy="5395200"/>
          </a:xfrm>
          <a:custGeom>
            <a:avLst/>
            <a:gdLst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8424000 w 8424000"/>
              <a:gd name="connsiteY2" fmla="*/ 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  <a:gd name="connsiteX2" fmla="*/ 0 w 8424000"/>
              <a:gd name="connsiteY2" fmla="*/ 40 h 4046400"/>
              <a:gd name="connsiteX3" fmla="*/ 8424000 w 8424000"/>
              <a:gd name="connsiteY3" fmla="*/ 0 h 4046400"/>
              <a:gd name="connsiteX4" fmla="*/ 8424000 w 8424000"/>
              <a:gd name="connsiteY4" fmla="*/ 4046400 h 4046400"/>
              <a:gd name="connsiteX0" fmla="*/ 8424000 w 8424000"/>
              <a:gd name="connsiteY0" fmla="*/ 4046400 h 4046400"/>
              <a:gd name="connsiteX1" fmla="*/ 0 w 8424000"/>
              <a:gd name="connsiteY1" fmla="*/ 4046360 h 404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424000" h="4046400" stroke="0" extrusionOk="0">
                <a:moveTo>
                  <a:pt x="8424000" y="4046400"/>
                </a:moveTo>
                <a:lnTo>
                  <a:pt x="0" y="4046360"/>
                </a:lnTo>
                <a:lnTo>
                  <a:pt x="0" y="40"/>
                </a:lnTo>
                <a:cubicBezTo>
                  <a:pt x="0" y="18"/>
                  <a:pt x="3771553" y="0"/>
                  <a:pt x="8424000" y="0"/>
                </a:cubicBezTo>
                <a:lnTo>
                  <a:pt x="8424000" y="4046400"/>
                </a:lnTo>
                <a:close/>
              </a:path>
              <a:path w="8424000" h="4046400" fill="none">
                <a:moveTo>
                  <a:pt x="8424000" y="4046400"/>
                </a:moveTo>
                <a:lnTo>
                  <a:pt x="0" y="4046360"/>
                </a:lnTo>
              </a:path>
            </a:pathLst>
          </a:custGeom>
          <a:ln w="10160">
            <a:solidFill>
              <a:schemeClr val="tx1"/>
            </a:solidFill>
          </a:ln>
        </p:spPr>
        <p:txBody>
          <a:bodyPr lIns="0" bIns="360000" anchor="ctr" anchorCtr="0"/>
          <a:lstStyle>
            <a:lvl1pPr marL="527987" indent="-527987">
              <a:buFont typeface="+mj-lt"/>
              <a:buAutoNum type="arabicPeriod"/>
              <a:defRPr sz="4333"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/>
              <a:t>XX/XX/XXXX</a:t>
            </a:r>
            <a:endParaRPr lang="fr-FR" cap="all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>
          <a:xfrm>
            <a:off x="431371" y="6378000"/>
            <a:ext cx="7775989" cy="480000"/>
          </a:xfrm>
        </p:spPr>
        <p:txBody>
          <a:bodyPr/>
          <a:lstStyle/>
          <a:p>
            <a:r>
              <a:rPr lang="fr-FR" dirty="0"/>
              <a:t>Intitulé de la direction/service interministérielle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026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s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431371" y="1200000"/>
            <a:ext cx="11280628" cy="960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/>
              <a:t>XX/XX/XXXX</a:t>
            </a:r>
            <a:endParaRPr lang="fr-FR" cap="all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dirty="0"/>
              <a:t>Intitulé de la direction/service interministérielle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16000" y="240000"/>
            <a:ext cx="7296000" cy="480000"/>
          </a:xfrm>
        </p:spPr>
        <p:txBody>
          <a:bodyPr/>
          <a:lstStyle>
            <a:lvl1pPr marL="143996" indent="-143996" algn="r">
              <a:spcAft>
                <a:spcPts val="0"/>
              </a:spcAft>
              <a:buFont typeface="+mj-lt"/>
              <a:buAutoNum type="arabicPeriod"/>
              <a:defRPr sz="1000" b="1"/>
            </a:lvl1pPr>
            <a:lvl2pPr marL="143996" indent="-143996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1000" baseline="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31370" y="2448000"/>
            <a:ext cx="3408628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391684" y="2448000"/>
            <a:ext cx="3360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4" name="Espace réservé du texte 11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8352000" y="2448000"/>
            <a:ext cx="3360000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</p:spTree>
    <p:extLst>
      <p:ext uri="{BB962C8B-B14F-4D97-AF65-F5344CB8AC3E}">
        <p14:creationId xmlns:p14="http://schemas.microsoft.com/office/powerpoint/2010/main" val="976568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 bwMode="gray">
          <a:xfrm>
            <a:off x="431371" y="1200000"/>
            <a:ext cx="11280628" cy="960000"/>
          </a:xfrm>
        </p:spPr>
        <p:txBody>
          <a:bodyPr/>
          <a:lstStyle/>
          <a:p>
            <a:r>
              <a:rPr lang="fr-FR" noProof="0" dirty="0"/>
              <a:t>Titre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pPr algn="r"/>
            <a:r>
              <a:rPr lang="fr-FR" cap="all"/>
              <a:t>XX/XX/XXXX</a:t>
            </a:r>
            <a:endParaRPr lang="fr-FR" cap="all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 bwMode="gray">
          <a:xfrm>
            <a:off x="431371" y="6378000"/>
            <a:ext cx="7775989" cy="480000"/>
          </a:xfrm>
        </p:spPr>
        <p:txBody>
          <a:bodyPr/>
          <a:lstStyle/>
          <a:p>
            <a:r>
              <a:rPr lang="fr-FR" dirty="0"/>
              <a:t>Intitulé de la direction/service interministérielle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 bwMode="gray">
          <a:xfrm>
            <a:off x="431371" y="2448000"/>
            <a:ext cx="11280627" cy="3432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5" name="Espace réservé du texte 9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16000" y="240000"/>
            <a:ext cx="7296000" cy="480000"/>
          </a:xfrm>
        </p:spPr>
        <p:txBody>
          <a:bodyPr/>
          <a:lstStyle>
            <a:lvl1pPr marL="143996" indent="-143996" algn="r">
              <a:spcAft>
                <a:spcPts val="0"/>
              </a:spcAft>
              <a:buFont typeface="+mj-lt"/>
              <a:buAutoNum type="arabicPeriod"/>
              <a:defRPr sz="1000" b="1"/>
            </a:lvl1pPr>
            <a:lvl2pPr marL="143996" indent="-143996" algn="r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  <a:defRPr sz="1000"/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2884763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636FF-FFE0-4FA8-9963-573E1909A1FD}" type="datetimeFigureOut">
              <a:rPr lang="fr-FR" smtClean="0"/>
              <a:t>20/04/2023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5253-2AFC-4FFC-9629-A907587D44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625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636FF-FFE0-4FA8-9963-573E1909A1FD}" type="datetimeFigureOut">
              <a:rPr lang="fr-FR" smtClean="0"/>
              <a:t>20/04/2023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5253-2AFC-4FFC-9629-A907587D44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55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636FF-FFE0-4FA8-9963-573E1909A1FD}" type="datetimeFigureOut">
              <a:rPr lang="fr-FR" smtClean="0"/>
              <a:t>20/04/2023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5253-2AFC-4FFC-9629-A907587D44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4848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636FF-FFE0-4FA8-9963-573E1909A1FD}" type="datetimeFigureOut">
              <a:rPr lang="fr-FR" smtClean="0"/>
              <a:t>20/04/2023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5253-2AFC-4FFC-9629-A907587D44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2810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636FF-FFE0-4FA8-9963-573E1909A1FD}" type="datetimeFigureOut">
              <a:rPr lang="fr-FR" smtClean="0"/>
              <a:t>20/04/2023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5253-2AFC-4FFC-9629-A907587D44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2687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636FF-FFE0-4FA8-9963-573E1909A1FD}" type="datetimeFigureOut">
              <a:rPr lang="fr-FR" smtClean="0"/>
              <a:t>20/04/2023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5253-2AFC-4FFC-9629-A907587D44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527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636FF-FFE0-4FA8-9963-573E1909A1FD}" type="datetimeFigureOut">
              <a:rPr lang="fr-FR" smtClean="0"/>
              <a:t>20/04/2023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5253-2AFC-4FFC-9629-A907587D44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2401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636FF-FFE0-4FA8-9963-573E1909A1FD}" type="datetimeFigureOut">
              <a:rPr lang="fr-FR" smtClean="0"/>
              <a:t>20/04/2023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5253-2AFC-4FFC-9629-A907587D44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2499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636FF-FFE0-4FA8-9963-573E1909A1FD}" type="datetimeFigureOut">
              <a:rPr lang="fr-FR" smtClean="0"/>
              <a:t>20/04/2023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55253-2AFC-4FFC-9629-A907587D44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3370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431371" y="1200000"/>
            <a:ext cx="11280628" cy="9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 noProof="0" dirty="0"/>
              <a:t>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426136" y="2446513"/>
            <a:ext cx="11232000" cy="343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10152000" y="6378000"/>
            <a:ext cx="1560000" cy="4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0" b="1">
                <a:solidFill>
                  <a:schemeClr val="tx1"/>
                </a:solidFill>
                <a:latin typeface="Marianne" panose="02000000000000000000" pitchFamily="50" charset="0"/>
              </a:defRPr>
            </a:lvl1pPr>
          </a:lstStyle>
          <a:p>
            <a:pPr algn="r"/>
            <a:r>
              <a:rPr lang="fr-FR" cap="all" dirty="0" smtClean="0"/>
              <a:t>XX/XX/XXXX</a:t>
            </a:r>
            <a:endParaRPr lang="fr-FR" cap="all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426136" y="6378000"/>
            <a:ext cx="7781224" cy="4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 b="1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 smtClean="0"/>
              <a:t>Intitulé de la direction/service =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8352000" y="6378000"/>
            <a:ext cx="1800000" cy="4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1000" b="1" baseline="0">
                <a:solidFill>
                  <a:schemeClr val="tx1"/>
                </a:solidFill>
                <a:latin typeface="Marianne" panose="02000000000000000000" pitchFamily="50" charset="0"/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0" name="Connecteur droit 9"/>
          <p:cNvCxnSpPr/>
          <p:nvPr userDrawn="1"/>
        </p:nvCxnSpPr>
        <p:spPr bwMode="gray">
          <a:xfrm>
            <a:off x="426136" y="6378000"/>
            <a:ext cx="11285864" cy="1200"/>
          </a:xfrm>
          <a:prstGeom prst="line">
            <a:avLst/>
          </a:prstGeom>
          <a:ln w="1016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49" y="43125"/>
            <a:ext cx="1152128" cy="115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82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iming>
    <p:tnLst>
      <p:par>
        <p:cTn id="1" dur="indefinite" restart="never" nodeType="tmRoot"/>
      </p:par>
    </p:tnLst>
  </p:timing>
  <p:hf hdr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3400" b="1" kern="1200" baseline="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lnSpc>
          <a:spcPct val="100000"/>
        </a:lnSpc>
        <a:spcBef>
          <a:spcPts val="0"/>
        </a:spcBef>
        <a:spcAft>
          <a:spcPts val="667"/>
        </a:spcAft>
        <a:buFont typeface="Arial" pitchFamily="34" charset="0"/>
        <a:buNone/>
        <a:defRPr sz="1400" b="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335992" indent="-95998" algn="l" defTabSz="121917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itchFamily="34" charset="0"/>
        <a:buChar char="•"/>
        <a:defRPr sz="1267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575986" indent="-95998" algn="l" defTabSz="1219170" rtl="0" eaLnBrk="1" latinLnBrk="0" hangingPunct="1">
        <a:lnSpc>
          <a:spcPct val="100000"/>
        </a:lnSpc>
        <a:spcBef>
          <a:spcPts val="133"/>
        </a:spcBef>
        <a:spcAft>
          <a:spcPts val="133"/>
        </a:spcAft>
        <a:buSzPct val="100000"/>
        <a:buFont typeface="Arial" pitchFamily="34" charset="0"/>
        <a:buChar char="•"/>
        <a:defRPr sz="1133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815980" indent="-95998" algn="l" defTabSz="1219170" rtl="0" eaLnBrk="1" latinLnBrk="0" hangingPunct="1">
        <a:lnSpc>
          <a:spcPct val="100000"/>
        </a:lnSpc>
        <a:spcBef>
          <a:spcPts val="133"/>
        </a:spcBef>
        <a:spcAft>
          <a:spcPts val="133"/>
        </a:spcAft>
        <a:buSzPct val="100000"/>
        <a:buFont typeface="Arial" pitchFamily="34" charset="0"/>
        <a:buChar char="•"/>
        <a:defRPr sz="10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103972" indent="-95998" algn="l" defTabSz="1219170" rtl="0" eaLnBrk="1" latinLnBrk="0" hangingPunct="1">
        <a:lnSpc>
          <a:spcPct val="100000"/>
        </a:lnSpc>
        <a:spcBef>
          <a:spcPts val="133"/>
        </a:spcBef>
        <a:spcAft>
          <a:spcPts val="133"/>
        </a:spcAft>
        <a:buSzPct val="100000"/>
        <a:buFont typeface="Arial" pitchFamily="34" charset="0"/>
        <a:buChar char="•"/>
        <a:defRPr sz="933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image" Target="../media/image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image" Target="../media/image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image" Target="../media/image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image" Target="../media/image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image" Target="../media/image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image" Target="../media/image6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image" Target="../media/image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image" Target="../media/image6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8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jp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jp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r>
              <a:rPr lang="fr-FR">
                <a:solidFill>
                  <a:srgbClr val="000000">
                    <a:alpha val="0"/>
                  </a:srgbClr>
                </a:solidFill>
              </a:rPr>
              <a:t>XX/XX/XXXX</a:t>
            </a:r>
            <a:endParaRPr lang="fr-FR" dirty="0">
              <a:solidFill>
                <a:srgbClr val="000000">
                  <a:alpha val="0"/>
                </a:srgb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10C140CD-8AED-46FF-A9A2-77308F3F39AE}" type="slidenum">
              <a:rPr lang="fr-FR">
                <a:solidFill>
                  <a:srgbClr val="000000">
                    <a:alpha val="0"/>
                  </a:srgbClr>
                </a:solidFill>
              </a:rPr>
              <a:pPr defTabSz="1219170"/>
              <a:t>1</a:t>
            </a:fld>
            <a:endParaRPr lang="fr-FR" dirty="0">
              <a:solidFill>
                <a:srgbClr val="000000">
                  <a:alpha val="0"/>
                </a:srgbClr>
              </a:solidFill>
            </a:endParaRPr>
          </a:p>
        </p:txBody>
      </p:sp>
      <p:pic>
        <p:nvPicPr>
          <p:cNvPr id="3" name="funkytown-lipps-inc-origin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50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4"/>
    </mc:Choice>
    <mc:Fallback xmlns="">
      <p:transition spd="slow" advTm="3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995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91367" y="1238864"/>
            <a:ext cx="9144000" cy="1148735"/>
          </a:xfrm>
        </p:spPr>
        <p:txBody>
          <a:bodyPr>
            <a:normAutofit/>
          </a:bodyPr>
          <a:lstStyle/>
          <a:p>
            <a:r>
              <a:rPr lang="fr-FR" dirty="0" smtClean="0"/>
              <a:t>Puis s’assoient.</a:t>
            </a:r>
            <a:endParaRPr lang="fr-FR" sz="3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21"/>
          <a:stretch/>
        </p:blipFill>
        <p:spPr>
          <a:xfrm>
            <a:off x="3438171" y="2387599"/>
            <a:ext cx="2697623" cy="406631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60"/>
          <a:stretch/>
        </p:blipFill>
        <p:spPr>
          <a:xfrm>
            <a:off x="6076793" y="2387599"/>
            <a:ext cx="2209264" cy="408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6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9"/>
    </mc:Choice>
    <mc:Fallback xmlns="">
      <p:transition spd="slow" advTm="3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92496" y="678886"/>
            <a:ext cx="11636477" cy="1148735"/>
          </a:xfrm>
        </p:spPr>
        <p:txBody>
          <a:bodyPr>
            <a:normAutofit/>
          </a:bodyPr>
          <a:lstStyle/>
          <a:p>
            <a:r>
              <a:rPr lang="fr-FR" dirty="0" smtClean="0"/>
              <a:t>Les autres enseignants se lèvent!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32" y="2387022"/>
            <a:ext cx="4486735" cy="408579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735" y="2387022"/>
            <a:ext cx="5430172" cy="406631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8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0"/>
    </mc:Choice>
    <mc:Fallback xmlns="">
      <p:transition spd="slow" advTm="6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91367" y="1238864"/>
            <a:ext cx="9144000" cy="1148735"/>
          </a:xfrm>
        </p:spPr>
        <p:txBody>
          <a:bodyPr>
            <a:normAutofit/>
          </a:bodyPr>
          <a:lstStyle/>
          <a:p>
            <a:r>
              <a:rPr lang="fr-FR" dirty="0" smtClean="0"/>
              <a:t>Puis s’assoient.</a:t>
            </a:r>
            <a:endParaRPr lang="fr-FR" sz="3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21"/>
          <a:stretch/>
        </p:blipFill>
        <p:spPr>
          <a:xfrm>
            <a:off x="3438171" y="2387599"/>
            <a:ext cx="2697623" cy="406631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60"/>
          <a:stretch/>
        </p:blipFill>
        <p:spPr>
          <a:xfrm>
            <a:off x="6076793" y="2387599"/>
            <a:ext cx="2209264" cy="408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8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4"/>
    </mc:Choice>
    <mc:Fallback xmlns="">
      <p:transition spd="slow" advTm="3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679347"/>
            <a:ext cx="11609974" cy="1148735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Les enseignant(e)s de cycle 2 se lèvent!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32" y="2387022"/>
            <a:ext cx="4486735" cy="408579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735" y="2387022"/>
            <a:ext cx="5430172" cy="406631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63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9"/>
    </mc:Choice>
    <mc:Fallback xmlns="">
      <p:transition spd="slow" advTm="6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91367" y="1238864"/>
            <a:ext cx="9144000" cy="1148735"/>
          </a:xfrm>
        </p:spPr>
        <p:txBody>
          <a:bodyPr>
            <a:normAutofit/>
          </a:bodyPr>
          <a:lstStyle/>
          <a:p>
            <a:r>
              <a:rPr lang="fr-FR" dirty="0" smtClean="0"/>
              <a:t>Puis s’assoient.</a:t>
            </a:r>
            <a:endParaRPr lang="fr-FR" sz="3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21"/>
          <a:stretch/>
        </p:blipFill>
        <p:spPr>
          <a:xfrm>
            <a:off x="3438171" y="2387599"/>
            <a:ext cx="2697623" cy="406631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60"/>
          <a:stretch/>
        </p:blipFill>
        <p:spPr>
          <a:xfrm>
            <a:off x="6076793" y="2387599"/>
            <a:ext cx="2209264" cy="408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76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6"/>
    </mc:Choice>
    <mc:Fallback xmlns="">
      <p:transition spd="slow" advTm="4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57188" y="636485"/>
            <a:ext cx="11609974" cy="1148735"/>
          </a:xfrm>
        </p:spPr>
        <p:txBody>
          <a:bodyPr>
            <a:normAutofit/>
          </a:bodyPr>
          <a:lstStyle/>
          <a:p>
            <a:r>
              <a:rPr lang="fr-FR" dirty="0" smtClean="0"/>
              <a:t>Les enseignants de cycle 3 se lèvent!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32" y="2387022"/>
            <a:ext cx="4486735" cy="408579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735" y="2387022"/>
            <a:ext cx="5430172" cy="406631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3627" y="61680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4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2"/>
    </mc:Choice>
    <mc:Fallback xmlns="">
      <p:transition spd="slow" advTm="5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91367" y="1238864"/>
            <a:ext cx="9144000" cy="1148735"/>
          </a:xfrm>
        </p:spPr>
        <p:txBody>
          <a:bodyPr>
            <a:normAutofit/>
          </a:bodyPr>
          <a:lstStyle/>
          <a:p>
            <a:r>
              <a:rPr lang="fr-FR" dirty="0" smtClean="0"/>
              <a:t>Puis s’assoient.</a:t>
            </a:r>
            <a:endParaRPr lang="fr-FR" sz="3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21"/>
          <a:stretch/>
        </p:blipFill>
        <p:spPr>
          <a:xfrm>
            <a:off x="3438171" y="2387599"/>
            <a:ext cx="2697623" cy="406631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60"/>
          <a:stretch/>
        </p:blipFill>
        <p:spPr>
          <a:xfrm>
            <a:off x="6076793" y="2387599"/>
            <a:ext cx="2209264" cy="408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8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3"/>
    </mc:Choice>
    <mc:Fallback xmlns="">
      <p:transition spd="slow" advTm="4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2879" y="722209"/>
            <a:ext cx="11795711" cy="1148735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Les enseignant(e)s de cycle 1 se lèvent!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32" y="2387022"/>
            <a:ext cx="4486735" cy="408579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735" y="2387022"/>
            <a:ext cx="5430172" cy="406631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2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5"/>
    </mc:Choice>
    <mc:Fallback xmlns="">
      <p:transition spd="slow" advTm="6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91367" y="1238864"/>
            <a:ext cx="9144000" cy="1148735"/>
          </a:xfrm>
        </p:spPr>
        <p:txBody>
          <a:bodyPr>
            <a:normAutofit/>
          </a:bodyPr>
          <a:lstStyle/>
          <a:p>
            <a:r>
              <a:rPr lang="fr-FR" dirty="0" smtClean="0"/>
              <a:t>Puis s’assoient.</a:t>
            </a:r>
            <a:endParaRPr lang="fr-FR" sz="3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21"/>
          <a:stretch/>
        </p:blipFill>
        <p:spPr>
          <a:xfrm>
            <a:off x="3438171" y="2387599"/>
            <a:ext cx="2697623" cy="406631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60"/>
          <a:stretch/>
        </p:blipFill>
        <p:spPr>
          <a:xfrm>
            <a:off x="6076793" y="2387599"/>
            <a:ext cx="2209264" cy="408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4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3"/>
    </mc:Choice>
    <mc:Fallback xmlns="">
      <p:transition spd="slow" advTm="4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48073" y="695939"/>
            <a:ext cx="11325324" cy="1148735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Ceux qui portent des </a:t>
            </a:r>
            <a:r>
              <a:rPr lang="fr-FR" b="1" u="sng" dirty="0" smtClean="0"/>
              <a:t>lunettes</a:t>
            </a:r>
            <a:r>
              <a:rPr lang="fr-FR" dirty="0" smtClean="0"/>
              <a:t> se lèvent!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32" y="2387022"/>
            <a:ext cx="4486735" cy="408579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735" y="2387022"/>
            <a:ext cx="5430172" cy="406631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0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8"/>
    </mc:Choice>
    <mc:Fallback xmlns="">
      <p:transition spd="slow" advTm="5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PAUSE ACTIVE 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4000244"/>
            <a:ext cx="9144000" cy="1655762"/>
          </a:xfrm>
        </p:spPr>
        <p:txBody>
          <a:bodyPr/>
          <a:lstStyle/>
          <a:p>
            <a:r>
              <a:rPr lang="fr-FR" dirty="0" smtClean="0"/>
              <a:t>« Eduquer à un mode de vie actif à l’école »</a:t>
            </a:r>
            <a:endParaRPr lang="fr-FR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1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6"/>
    </mc:Choice>
    <mc:Fallback xmlns="">
      <p:transition spd="slow" advTm="5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91367" y="1238864"/>
            <a:ext cx="9144000" cy="1148735"/>
          </a:xfrm>
        </p:spPr>
        <p:txBody>
          <a:bodyPr>
            <a:normAutofit/>
          </a:bodyPr>
          <a:lstStyle/>
          <a:p>
            <a:r>
              <a:rPr lang="fr-FR" dirty="0" smtClean="0"/>
              <a:t>Puis s’assoient.</a:t>
            </a:r>
            <a:endParaRPr lang="fr-FR" sz="3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21"/>
          <a:stretch/>
        </p:blipFill>
        <p:spPr>
          <a:xfrm>
            <a:off x="3438171" y="2387599"/>
            <a:ext cx="2697623" cy="406631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60"/>
          <a:stretch/>
        </p:blipFill>
        <p:spPr>
          <a:xfrm>
            <a:off x="6076793" y="2387599"/>
            <a:ext cx="2209264" cy="408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78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8"/>
    </mc:Choice>
    <mc:Fallback xmlns="">
      <p:transition spd="slow" advTm="2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15845" y="722670"/>
            <a:ext cx="9604425" cy="1148735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Ceux de </a:t>
            </a:r>
            <a:r>
              <a:rPr lang="fr-FR" b="1" u="sng" dirty="0" smtClean="0"/>
              <a:t>plus de 40 ans </a:t>
            </a:r>
            <a:r>
              <a:rPr lang="fr-FR" dirty="0" smtClean="0"/>
              <a:t>se lèvent!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32" y="2387022"/>
            <a:ext cx="4486735" cy="408579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735" y="2387022"/>
            <a:ext cx="5430172" cy="406631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5"/>
    </mc:Choice>
    <mc:Fallback xmlns="">
      <p:transition spd="slow" advTm="5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91367" y="1238864"/>
            <a:ext cx="9144000" cy="1148735"/>
          </a:xfrm>
        </p:spPr>
        <p:txBody>
          <a:bodyPr>
            <a:normAutofit/>
          </a:bodyPr>
          <a:lstStyle/>
          <a:p>
            <a:r>
              <a:rPr lang="fr-FR" dirty="0" smtClean="0"/>
              <a:t>Puis s’assoient.</a:t>
            </a:r>
            <a:endParaRPr lang="fr-FR" sz="3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21"/>
          <a:stretch/>
        </p:blipFill>
        <p:spPr>
          <a:xfrm>
            <a:off x="3438171" y="2387599"/>
            <a:ext cx="2697623" cy="406631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60"/>
          <a:stretch/>
        </p:blipFill>
        <p:spPr>
          <a:xfrm>
            <a:off x="6076793" y="2387599"/>
            <a:ext cx="2209264" cy="408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3"/>
    </mc:Choice>
    <mc:Fallback xmlns="">
      <p:transition spd="slow" advTm="4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63678" y="530941"/>
            <a:ext cx="11020270" cy="1148735"/>
          </a:xfrm>
        </p:spPr>
        <p:txBody>
          <a:bodyPr>
            <a:normAutofit/>
          </a:bodyPr>
          <a:lstStyle/>
          <a:p>
            <a:r>
              <a:rPr lang="fr-FR" dirty="0" smtClean="0"/>
              <a:t>Ceux qui portent </a:t>
            </a:r>
            <a:r>
              <a:rPr lang="fr-FR" b="1" u="sng" dirty="0" smtClean="0"/>
              <a:t>un pull </a:t>
            </a:r>
            <a:r>
              <a:rPr lang="fr-FR" dirty="0" smtClean="0"/>
              <a:t>se lèvent!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32" y="2387022"/>
            <a:ext cx="4486735" cy="408579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735" y="2387022"/>
            <a:ext cx="5430172" cy="406631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0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6"/>
    </mc:Choice>
    <mc:Fallback xmlns="">
      <p:transition spd="slow" advTm="5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91367" y="1238864"/>
            <a:ext cx="9144000" cy="1148735"/>
          </a:xfrm>
        </p:spPr>
        <p:txBody>
          <a:bodyPr>
            <a:normAutofit/>
          </a:bodyPr>
          <a:lstStyle/>
          <a:p>
            <a:r>
              <a:rPr lang="fr-FR" dirty="0" smtClean="0"/>
              <a:t>Puis s’assoient.</a:t>
            </a:r>
            <a:endParaRPr lang="fr-FR" sz="3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21"/>
          <a:stretch/>
        </p:blipFill>
        <p:spPr>
          <a:xfrm>
            <a:off x="3438171" y="2387599"/>
            <a:ext cx="2697623" cy="406631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60"/>
          <a:stretch/>
        </p:blipFill>
        <p:spPr>
          <a:xfrm>
            <a:off x="6076793" y="2387599"/>
            <a:ext cx="2209264" cy="408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65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6"/>
    </mc:Choice>
    <mc:Fallback xmlns="">
      <p:transition spd="slow" advTm="3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53961" y="516192"/>
            <a:ext cx="11683948" cy="148958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Ceux qui </a:t>
            </a:r>
            <a:r>
              <a:rPr lang="fr-FR" b="1" u="sng" dirty="0" smtClean="0"/>
              <a:t>sont heureux d’être là </a:t>
            </a:r>
            <a:r>
              <a:rPr lang="fr-FR" dirty="0" smtClean="0"/>
              <a:t>se lèvent.</a:t>
            </a:r>
            <a:br>
              <a:rPr lang="fr-FR" dirty="0" smtClean="0"/>
            </a:b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32" y="2387022"/>
            <a:ext cx="4486735" cy="408579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735" y="2387022"/>
            <a:ext cx="5430172" cy="406631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2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7"/>
    </mc:Choice>
    <mc:Fallback xmlns="">
      <p:transition spd="slow" advTm="4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53961" y="516192"/>
            <a:ext cx="11683948" cy="1489588"/>
          </a:xfrm>
        </p:spPr>
        <p:txBody>
          <a:bodyPr>
            <a:normAutofit/>
          </a:bodyPr>
          <a:lstStyle/>
          <a:p>
            <a:r>
              <a:rPr lang="fr-FR" b="1" u="sng" dirty="0" smtClean="0"/>
              <a:t>TOUT LE MONDE DEBOUT ! </a:t>
            </a:r>
            <a:endParaRPr lang="fr-FR" b="1" u="sng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9"/>
          <a:stretch/>
        </p:blipFill>
        <p:spPr>
          <a:xfrm>
            <a:off x="3259394" y="2387022"/>
            <a:ext cx="2303973" cy="408579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6"/>
          <a:stretch/>
        </p:blipFill>
        <p:spPr>
          <a:xfrm>
            <a:off x="6124959" y="2377282"/>
            <a:ext cx="2621372" cy="406631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9"/>
          <a:stretch/>
        </p:blipFill>
        <p:spPr>
          <a:xfrm>
            <a:off x="9150607" y="2406500"/>
            <a:ext cx="2303973" cy="408579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6"/>
          <a:stretch/>
        </p:blipFill>
        <p:spPr>
          <a:xfrm>
            <a:off x="489613" y="2406500"/>
            <a:ext cx="2621372" cy="406631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0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4"/>
    </mc:Choice>
    <mc:Fallback xmlns="">
      <p:transition spd="slow" advTm="5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 txBox="1">
            <a:spLocks/>
          </p:cNvSpPr>
          <p:nvPr/>
        </p:nvSpPr>
        <p:spPr>
          <a:xfrm>
            <a:off x="772940" y="1547568"/>
            <a:ext cx="11419060" cy="49675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 smtClean="0">
                <a:latin typeface="Arial Black" panose="020B0A04020102020204" pitchFamily="34" charset="0"/>
              </a:rPr>
              <a:t>Marche sur place</a:t>
            </a:r>
          </a:p>
          <a:p>
            <a:pPr algn="l"/>
            <a:r>
              <a:rPr lang="fr-FR" sz="1800" dirty="0" smtClean="0">
                <a:latin typeface="Arial Black" panose="020B0A04020102020204" pitchFamily="34" charset="0"/>
              </a:rPr>
              <a:t>Position de départ</a:t>
            </a:r>
          </a:p>
          <a:p>
            <a:pPr algn="l"/>
            <a:endParaRPr lang="fr-FR" sz="1800" dirty="0">
              <a:latin typeface="Arial Black" panose="020B0A04020102020204" pitchFamily="34" charset="0"/>
            </a:endParaRPr>
          </a:p>
          <a:p>
            <a:pPr marL="342900" indent="-342900" algn="l">
              <a:buSzPct val="130000"/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Restez debout</a:t>
            </a:r>
          </a:p>
          <a:p>
            <a:pPr marL="342900" indent="-342900" algn="l">
              <a:buSzPct val="130000"/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Marcher sur place à allure normale</a:t>
            </a:r>
          </a:p>
          <a:p>
            <a:pPr marL="342900" indent="-342900" algn="l">
              <a:buSzPct val="130000"/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Accélérer la vitesse de marche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sz="2000" dirty="0" smtClean="0">
              <a:latin typeface="Arial Black" panose="020B0A040201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sz="2000" dirty="0">
              <a:latin typeface="Arial Black" panose="020B0A04020102020204" pitchFamily="34" charset="0"/>
            </a:endParaRPr>
          </a:p>
          <a:p>
            <a:pPr algn="l"/>
            <a:r>
              <a:rPr lang="fr-FR" sz="2000" dirty="0" smtClean="0">
                <a:latin typeface="Arial Black" panose="020B0A04020102020204" pitchFamily="34" charset="0"/>
              </a:rPr>
              <a:t>Exercice: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10 secondes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1796" y="1547568"/>
            <a:ext cx="5430008" cy="433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4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46"/>
    </mc:Choice>
    <mc:Fallback xmlns="">
      <p:transition spd="slow" advTm="11746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 txBox="1">
            <a:spLocks/>
          </p:cNvSpPr>
          <p:nvPr/>
        </p:nvSpPr>
        <p:spPr>
          <a:xfrm>
            <a:off x="391940" y="861768"/>
            <a:ext cx="11419060" cy="49675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 smtClean="0">
                <a:latin typeface="Arial Black" panose="020B0A04020102020204" pitchFamily="34" charset="0"/>
              </a:rPr>
              <a:t>Pas sur le côté</a:t>
            </a:r>
          </a:p>
          <a:p>
            <a:pPr algn="l"/>
            <a:r>
              <a:rPr lang="fr-FR" sz="1800" dirty="0" smtClean="0">
                <a:latin typeface="Arial Black" panose="020B0A04020102020204" pitchFamily="34" charset="0"/>
              </a:rPr>
              <a:t>Position de départ</a:t>
            </a:r>
          </a:p>
          <a:p>
            <a:pPr algn="l"/>
            <a:endParaRPr lang="fr-FR" sz="1800" dirty="0">
              <a:latin typeface="Arial Black" panose="020B0A04020102020204" pitchFamily="34" charset="0"/>
            </a:endParaRPr>
          </a:p>
          <a:p>
            <a:pPr marL="342900" indent="-342900" algn="l">
              <a:buSzPct val="130000"/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Restez debout</a:t>
            </a:r>
          </a:p>
          <a:p>
            <a:pPr marL="342900" indent="-342900" algn="l">
              <a:buSzPct val="130000"/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 pas sur le côté GAUCHE</a:t>
            </a:r>
          </a:p>
          <a:p>
            <a:pPr marL="342900" indent="-342900" algn="l">
              <a:buSzPct val="130000"/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Revenir à la position de départ puis</a:t>
            </a:r>
          </a:p>
          <a:p>
            <a:pPr marL="342900" indent="-342900" algn="l">
              <a:buSzPct val="130000"/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un pas de l’autre côté DROITE</a:t>
            </a:r>
            <a:endParaRPr lang="fr-FR" sz="2000" dirty="0" smtClean="0">
              <a:latin typeface="Arial Black" panose="020B0A040201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sz="2000" dirty="0">
              <a:latin typeface="Arial Black" panose="020B0A04020102020204" pitchFamily="34" charset="0"/>
            </a:endParaRPr>
          </a:p>
          <a:p>
            <a:pPr algn="l"/>
            <a:r>
              <a:rPr lang="fr-FR" sz="2000" dirty="0" smtClean="0">
                <a:latin typeface="Arial Black" panose="020B0A04020102020204" pitchFamily="34" charset="0"/>
              </a:rPr>
              <a:t>Exercice: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2 répétitions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8704" y="495300"/>
            <a:ext cx="7313296" cy="3519487"/>
          </a:xfrm>
          <a:prstGeom prst="rect">
            <a:avLst/>
          </a:prstGeom>
        </p:spPr>
      </p:pic>
      <p:sp>
        <p:nvSpPr>
          <p:cNvPr id="7" name="Espace réservé du contenu 2"/>
          <p:cNvSpPr txBox="1">
            <a:spLocks/>
          </p:cNvSpPr>
          <p:nvPr/>
        </p:nvSpPr>
        <p:spPr>
          <a:xfrm>
            <a:off x="391940" y="5057041"/>
            <a:ext cx="11419060" cy="113872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 smtClean="0">
                <a:latin typeface="Arial Black" panose="020B0A04020102020204" pitchFamily="34" charset="0"/>
              </a:rPr>
              <a:t>PAS A GAUCHE </a:t>
            </a:r>
            <a:r>
              <a:rPr lang="fr-FR" sz="4000" dirty="0" smtClean="0">
                <a:solidFill>
                  <a:srgbClr val="FF0000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</a:t>
            </a:r>
            <a:r>
              <a:rPr lang="fr-FR" dirty="0" smtClean="0">
                <a:latin typeface="Arial Black" panose="020B0A04020102020204" pitchFamily="34" charset="0"/>
                <a:sym typeface="Wingdings" panose="05000000000000000000" pitchFamily="2" charset="2"/>
              </a:rPr>
              <a:t> </a:t>
            </a:r>
            <a:r>
              <a:rPr lang="fr-FR" dirty="0" smtClean="0">
                <a:latin typeface="Arial Black" panose="020B0A04020102020204" pitchFamily="34" charset="0"/>
              </a:rPr>
              <a:t>REVIENS </a:t>
            </a:r>
            <a:r>
              <a:rPr lang="fr-FR" sz="4000" dirty="0" smtClean="0">
                <a:solidFill>
                  <a:srgbClr val="FF0000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</a:t>
            </a:r>
            <a:r>
              <a:rPr lang="fr-FR" sz="4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fr-FR" dirty="0" smtClean="0">
                <a:latin typeface="Arial Black" panose="020B0A04020102020204" pitchFamily="34" charset="0"/>
              </a:rPr>
              <a:t>PAS A DROITE </a:t>
            </a:r>
            <a:r>
              <a:rPr lang="fr-FR" sz="4000" dirty="0" smtClean="0">
                <a:solidFill>
                  <a:srgbClr val="FF0000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</a:t>
            </a:r>
            <a:r>
              <a:rPr lang="fr-FR" dirty="0" smtClean="0">
                <a:latin typeface="Arial Black" panose="020B0A04020102020204" pitchFamily="34" charset="0"/>
              </a:rPr>
              <a:t> REVIENS</a:t>
            </a:r>
          </a:p>
          <a:p>
            <a:r>
              <a:rPr lang="fr-FR" dirty="0" smtClean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2FOIS</a:t>
            </a:r>
            <a:endParaRPr lang="fr-FR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ouble flèche horizontale 3"/>
          <p:cNvSpPr/>
          <p:nvPr/>
        </p:nvSpPr>
        <p:spPr>
          <a:xfrm>
            <a:off x="6602240" y="666750"/>
            <a:ext cx="966080" cy="361950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Double flèche horizontale 7"/>
          <p:cNvSpPr/>
          <p:nvPr/>
        </p:nvSpPr>
        <p:spPr>
          <a:xfrm>
            <a:off x="9144494" y="666750"/>
            <a:ext cx="966080" cy="361950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58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88"/>
    </mc:Choice>
    <mc:Fallback xmlns="">
      <p:transition spd="slow" advTm="10088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 txBox="1">
            <a:spLocks/>
          </p:cNvSpPr>
          <p:nvPr/>
        </p:nvSpPr>
        <p:spPr>
          <a:xfrm>
            <a:off x="1287290" y="1299918"/>
            <a:ext cx="9056860" cy="49675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 smtClean="0">
                <a:latin typeface="Arial Black" panose="020B0A04020102020204" pitchFamily="34" charset="0"/>
              </a:rPr>
              <a:t>Ciseaux de bras</a:t>
            </a:r>
          </a:p>
          <a:p>
            <a:pPr algn="l"/>
            <a:r>
              <a:rPr lang="fr-FR" sz="1800" dirty="0" smtClean="0">
                <a:latin typeface="Arial Black" panose="020B0A04020102020204" pitchFamily="34" charset="0"/>
              </a:rPr>
              <a:t>Position de départ</a:t>
            </a:r>
          </a:p>
          <a:p>
            <a:pPr algn="l"/>
            <a:endParaRPr lang="fr-FR" sz="1800" dirty="0">
              <a:latin typeface="Arial Black" panose="020B0A04020102020204" pitchFamily="34" charset="0"/>
            </a:endParaRPr>
          </a:p>
          <a:p>
            <a:pPr marL="342900" indent="-342900" algn="l">
              <a:buSzPct val="130000"/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Restez debout</a:t>
            </a:r>
          </a:p>
          <a:p>
            <a:pPr marL="342900" indent="-342900" algn="l">
              <a:buSzPct val="130000"/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Bras tendus devant soi</a:t>
            </a:r>
          </a:p>
          <a:p>
            <a:pPr marL="342900" indent="-342900" algn="l">
              <a:buSzPct val="130000"/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Croisez bras tendus puis décroisez…</a:t>
            </a:r>
          </a:p>
          <a:p>
            <a:pPr algn="l"/>
            <a:endParaRPr lang="fr-FR" sz="2000" dirty="0">
              <a:latin typeface="Arial Black" panose="020B0A04020102020204" pitchFamily="34" charset="0"/>
            </a:endParaRPr>
          </a:p>
          <a:p>
            <a:pPr algn="l"/>
            <a:r>
              <a:rPr lang="fr-FR" sz="2000" dirty="0" smtClean="0">
                <a:latin typeface="Arial Black" panose="020B0A04020102020204" pitchFamily="34" charset="0"/>
              </a:rPr>
              <a:t>Exercice: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10 répétitions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0620" y="1299918"/>
            <a:ext cx="2543530" cy="389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99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41"/>
    </mc:Choice>
    <mc:Fallback xmlns="">
      <p:transition spd="slow" advTm="1144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91367" y="1238864"/>
            <a:ext cx="9144000" cy="1148735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Les femmes se lèvent</a:t>
            </a:r>
            <a:br>
              <a:rPr lang="fr-FR" dirty="0" smtClean="0"/>
            </a:br>
            <a:r>
              <a:rPr lang="fr-FR" sz="3600" dirty="0" smtClean="0"/>
              <a:t>Bras croisés sans s’aider des mains…</a:t>
            </a:r>
            <a:endParaRPr lang="fr-FR" sz="3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grpSp>
        <p:nvGrpSpPr>
          <p:cNvPr id="4" name="Groupe 3"/>
          <p:cNvGrpSpPr/>
          <p:nvPr/>
        </p:nvGrpSpPr>
        <p:grpSpPr>
          <a:xfrm>
            <a:off x="1755364" y="2380633"/>
            <a:ext cx="8745953" cy="4066316"/>
            <a:chOff x="1755364" y="2380633"/>
            <a:chExt cx="8745953" cy="4066316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5364" y="2380634"/>
              <a:ext cx="5430172" cy="4066315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321"/>
            <a:stretch/>
          </p:blipFill>
          <p:spPr>
            <a:xfrm>
              <a:off x="7803694" y="2380633"/>
              <a:ext cx="2697623" cy="40663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597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8"/>
    </mc:Choice>
    <mc:Fallback xmlns="">
      <p:transition spd="slow" advTm="4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 txBox="1">
            <a:spLocks/>
          </p:cNvSpPr>
          <p:nvPr/>
        </p:nvSpPr>
        <p:spPr>
          <a:xfrm>
            <a:off x="532547" y="762889"/>
            <a:ext cx="6303682" cy="49675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 smtClean="0">
                <a:latin typeface="Arial Black" panose="020B0A04020102020204" pitchFamily="34" charset="0"/>
              </a:rPr>
              <a:t>Flexion « demi squat »</a:t>
            </a:r>
          </a:p>
          <a:p>
            <a:pPr algn="l"/>
            <a:r>
              <a:rPr lang="fr-FR" sz="1800" dirty="0" smtClean="0">
                <a:latin typeface="Arial Black" panose="020B0A04020102020204" pitchFamily="34" charset="0"/>
              </a:rPr>
              <a:t>Position de départ</a:t>
            </a:r>
          </a:p>
          <a:p>
            <a:pPr algn="l"/>
            <a:endParaRPr lang="fr-FR" sz="1800" dirty="0">
              <a:latin typeface="Arial Black" panose="020B0A04020102020204" pitchFamily="34" charset="0"/>
            </a:endParaRPr>
          </a:p>
          <a:p>
            <a:pPr marL="342900" indent="-342900" algn="l">
              <a:buSzPct val="130000"/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Restez debout, pieds écartés largeur des épaules</a:t>
            </a:r>
          </a:p>
          <a:p>
            <a:pPr marL="342900" indent="-342900" algn="l">
              <a:buSzPct val="130000"/>
              <a:buFont typeface="Arial" panose="020B0604020202020204" pitchFamily="34" charset="0"/>
              <a:buChar char="•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Placez vos mains sur vos hanches ou gardez-les 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bras tendus devant vous</a:t>
            </a:r>
          </a:p>
          <a:p>
            <a:pPr marL="342900" indent="-342900" algn="l">
              <a:buSzPct val="130000"/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Accroupissez-vous tout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en regardant droit devant 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vous</a:t>
            </a:r>
          </a:p>
          <a:p>
            <a:pPr marL="342900" indent="-342900" algn="l">
              <a:buSzPct val="130000"/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Redressez-vous et recommencez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fr-FR" sz="2000" dirty="0">
              <a:latin typeface="Arial Black" panose="020B0A04020102020204" pitchFamily="34" charset="0"/>
            </a:endParaRPr>
          </a:p>
          <a:p>
            <a:pPr algn="l"/>
            <a:r>
              <a:rPr lang="fr-FR" sz="2000" dirty="0" smtClean="0">
                <a:latin typeface="Arial Black" panose="020B0A04020102020204" pitchFamily="34" charset="0"/>
              </a:rPr>
              <a:t>Exercice: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répétitions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793" y="1507796"/>
            <a:ext cx="5021035" cy="4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1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80"/>
    </mc:Choice>
    <mc:Fallback xmlns="">
      <p:transition spd="slow" advTm="1318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890" y="1722987"/>
            <a:ext cx="11569728" cy="370785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0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55"/>
    </mc:Choice>
    <mc:Fallback xmlns="">
      <p:transition spd="slow" advTm="17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258" y="706690"/>
            <a:ext cx="11712742" cy="572360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4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31"/>
    </mc:Choice>
    <mc:Fallback xmlns="">
      <p:transition spd="slow" advTm="17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2262" r="12307"/>
          <a:stretch/>
        </p:blipFill>
        <p:spPr>
          <a:xfrm>
            <a:off x="221226" y="1043552"/>
            <a:ext cx="11411938" cy="490004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56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30"/>
    </mc:Choice>
    <mc:Fallback xmlns="">
      <p:transition spd="slow" advTm="20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4081" r="6277"/>
          <a:stretch/>
        </p:blipFill>
        <p:spPr>
          <a:xfrm>
            <a:off x="197230" y="1017638"/>
            <a:ext cx="11586731" cy="471981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2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46"/>
    </mc:Choice>
    <mc:Fallback xmlns="">
      <p:transition spd="slow" advTm="26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477" y="884903"/>
            <a:ext cx="11838276" cy="527265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5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13"/>
    </mc:Choice>
    <mc:Fallback xmlns="">
      <p:transition spd="slow" advTm="22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 txBox="1">
            <a:spLocks/>
          </p:cNvSpPr>
          <p:nvPr/>
        </p:nvSpPr>
        <p:spPr>
          <a:xfrm>
            <a:off x="532547" y="762889"/>
            <a:ext cx="6303682" cy="49675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 smtClean="0">
                <a:latin typeface="Arial Black" panose="020B0A04020102020204" pitchFamily="34" charset="0"/>
              </a:rPr>
              <a:t>Equilibre</a:t>
            </a:r>
          </a:p>
          <a:p>
            <a:pPr algn="l"/>
            <a:r>
              <a:rPr lang="fr-FR" sz="1800" dirty="0" smtClean="0">
                <a:latin typeface="Arial Black" panose="020B0A04020102020204" pitchFamily="34" charset="0"/>
              </a:rPr>
              <a:t>Position de départ</a:t>
            </a:r>
          </a:p>
          <a:p>
            <a:pPr algn="l"/>
            <a:endParaRPr lang="fr-FR" sz="1800" dirty="0">
              <a:latin typeface="Arial Black" panose="020B0A04020102020204" pitchFamily="34" charset="0"/>
            </a:endParaRPr>
          </a:p>
          <a:p>
            <a:pPr marL="342900" indent="-342900" algn="l">
              <a:buSzPct val="130000"/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Restez debout, sur un pied</a:t>
            </a:r>
          </a:p>
          <a:p>
            <a:pPr marL="342900" indent="-342900" algn="l">
              <a:buSzPct val="130000"/>
              <a:buFont typeface="Arial" panose="020B0604020202020204" pitchFamily="34" charset="0"/>
              <a:buChar char="•"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Placez vos mains sur vos hanches </a:t>
            </a:r>
            <a:endParaRPr lang="fr-F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SzPct val="130000"/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Relevez le genou à 90°</a:t>
            </a:r>
          </a:p>
          <a:p>
            <a:pPr marL="342900" indent="-342900" algn="l">
              <a:buSzPct val="130000"/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Maintenez l’équilibre</a:t>
            </a:r>
          </a:p>
          <a:p>
            <a:pPr marL="342900" indent="-342900" algn="l">
              <a:buSzPct val="130000"/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Changer de jambes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fr-FR" sz="2000" dirty="0">
              <a:latin typeface="Arial Black" panose="020B0A04020102020204" pitchFamily="34" charset="0"/>
            </a:endParaRPr>
          </a:p>
          <a:p>
            <a:pPr algn="l"/>
            <a:r>
              <a:rPr lang="fr-FR" sz="2000" dirty="0" smtClean="0">
                <a:latin typeface="Arial Black" panose="020B0A04020102020204" pitchFamily="34" charset="0"/>
              </a:rPr>
              <a:t>Exercice: 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10 secondes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68" r="28133"/>
          <a:stretch/>
        </p:blipFill>
        <p:spPr>
          <a:xfrm>
            <a:off x="7910285" y="1313211"/>
            <a:ext cx="3120571" cy="497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2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34"/>
    </mc:Choice>
    <mc:Fallback xmlns="">
      <p:transition spd="slow" advTm="17734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91367" y="1238864"/>
            <a:ext cx="9144000" cy="1148735"/>
          </a:xfrm>
        </p:spPr>
        <p:txBody>
          <a:bodyPr>
            <a:normAutofit/>
          </a:bodyPr>
          <a:lstStyle/>
          <a:p>
            <a:r>
              <a:rPr lang="fr-FR" dirty="0" smtClean="0"/>
              <a:t>TOUT LE MONDE s’assoit.</a:t>
            </a:r>
            <a:endParaRPr lang="fr-FR" sz="3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21"/>
          <a:stretch/>
        </p:blipFill>
        <p:spPr>
          <a:xfrm>
            <a:off x="3438171" y="2387599"/>
            <a:ext cx="2697623" cy="406631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60"/>
          <a:stretch/>
        </p:blipFill>
        <p:spPr>
          <a:xfrm>
            <a:off x="6076793" y="2387599"/>
            <a:ext cx="2209264" cy="408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2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9"/>
    </mc:Choice>
    <mc:Fallback xmlns="">
      <p:transition spd="slow" advTm="4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4715" y="98084"/>
            <a:ext cx="10515600" cy="982737"/>
          </a:xfrm>
        </p:spPr>
        <p:txBody>
          <a:bodyPr/>
          <a:lstStyle/>
          <a:p>
            <a:r>
              <a:rPr lang="fr-FR" dirty="0" smtClean="0"/>
              <a:t>Percussions corporelles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263" y="1080821"/>
            <a:ext cx="7813634" cy="5777179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616177" y="966521"/>
            <a:ext cx="1738086" cy="1770742"/>
          </a:xfrm>
          <a:prstGeom prst="ellipse">
            <a:avLst/>
          </a:prstGeom>
          <a:noFill/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460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33"/>
    </mc:Choice>
    <mc:Fallback xmlns="">
      <p:transition spd="slow" advTm="29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 0 L 0 0 C 0.00443 -0.00093 0.00898 -0.00139 0.01341 -0.00278 C 0.01745 -0.00394 0.02135 -0.00764 0.02539 -0.0081 L 0.04948 -0.01065 L 0.16198 -0.0081 C 0.17552 -0.00764 0.18893 -0.00648 0.20247 -0.00533 C 0.225 -0.0037 0.24739 -0.00046 0.26992 0 L 0.46797 0.00255 C 0.57344 -0.0007 0.56719 -0.00185 0.68997 0.00255 C 0.69362 0.00278 0.697 0.00417 0.70052 0.00532 C 0.70898 0.00764 0.7082 0.0081 0.71706 0.01319 C 0.71849 0.01412 0.72018 0.01435 0.72148 0.01597 L 0.7306 0.02662 L 0.74401 0.04259 L 0.74857 0.04792 C 0.75052 0.05324 0.75338 0.05787 0.75456 0.06389 C 0.75508 0.06667 0.75534 0.06944 0.75599 0.07199 C 0.7569 0.07477 0.75833 0.07708 0.75898 0.07986 C 0.76028 0.08495 0.76107 0.09051 0.76198 0.09583 L 0.76354 0.10393 L 0.7651 0.11204 C 0.76458 0.12338 0.76432 0.13518 0.76354 0.14653 C 0.76328 0.1493 0.76289 0.15231 0.76198 0.15463 C 0.76081 0.15764 0.75898 0.15995 0.75755 0.1625 C 0.75703 0.16528 0.75703 0.16852 0.75599 0.1706 C 0.75443 0.17407 0.75195 0.17569 0.75 0.1787 C 0.74062 0.19305 0.75039 0.18217 0.74101 0.18935 C 0.73893 0.19074 0.73698 0.19259 0.73502 0.19467 C 0.73346 0.1963 0.73216 0.19861 0.7306 0.2 C 0.7276 0.20231 0.72448 0.20347 0.72148 0.20532 C 0.7151 0.20903 0.71862 0.20717 0.71107 0.21065 L 0.65703 0.20787 C 0.64948 0.20741 0.64206 0.20532 0.6345 0.20532 L 0.29401 0.20255 C 0.28802 0.20162 0.28203 0.20023 0.27591 0.2 C 0.20456 0.19514 0.19375 0.19792 0.11094 0.2 L 0.09596 0.20255 C 0.08255 0.20463 0.08021 0.20278 0.07044 0.20787 L 0.0569 0.21597 L 0.05247 0.21852 L 0.04792 0.2213 C 0.03932 0.24421 0.05078 0.21713 0.04049 0.23194 C 0.03906 0.23403 0.03854 0.2375 0.0375 0.24005 C 0.03607 0.24282 0.03424 0.24491 0.03294 0.24792 C 0.03073 0.25301 0.02695 0.26389 0.02695 0.26389 C 0.02734 0.27083 0.02747 0.3 0.03138 0.30926 C 0.03242 0.3118 0.03789 0.32407 0.03893 0.32801 C 0.04518 0.35 0.03411 0.31898 0.04349 0.34653 C 0.04531 0.35208 0.04831 0.35648 0.04948 0.36273 C 0.05156 0.3743 0.04987 0.36875 0.05547 0.3787 C 0.05599 0.38125 0.05586 0.38472 0.0569 0.38657 C 0.0595 0.3912 0.06588 0.39722 0.06588 0.39722 C 0.06693 0.4 0.06784 0.40278 0.06888 0.40532 C 0.07331 0.41481 0.07617 0.41643 0.08242 0.42407 L 0.08698 0.4294 C 0.08841 0.43102 0.08971 0.43356 0.0914 0.43472 C 0.09297 0.43565 0.09453 0.43611 0.09596 0.43727 C 0.09752 0.43866 0.0987 0.44143 0.10039 0.44259 C 0.10286 0.44421 0.10547 0.44444 0.10794 0.44537 C 0.12239 0.44444 0.13698 0.44421 0.15143 0.44259 C 0.15403 0.44236 0.15638 0.44005 0.15898 0.44005 L 0.33151 0.43727 L 0.43203 0.44005 C 0.43646 0.44028 0.44101 0.44282 0.44544 0.44259 L 0.61497 0.43727 C 0.6595 0.43912 0.66575 0.43403 0.69752 0.44537 C 0.7 0.4463 0.7026 0.44676 0.70508 0.44792 C 0.70807 0.44954 0.71107 0.45162 0.71406 0.45324 L 0.71849 0.45602 C 0.72226 0.4581 0.72578 0.45995 0.72903 0.46389 C 0.73073 0.4662 0.7319 0.46967 0.73359 0.47199 C 0.73633 0.47592 0.74258 0.48264 0.74258 0.48264 C 0.74349 0.48542 0.7444 0.48819 0.74557 0.49074 C 0.74687 0.49352 0.74883 0.4956 0.75 0.49861 C 0.75091 0.50092 0.75078 0.50417 0.75156 0.50671 C 0.75234 0.50949 0.75377 0.5118 0.75456 0.51458 C 0.75664 0.52292 0.75781 0.53241 0.75898 0.54143 C 0.7595 0.55208 0.75976 0.56273 0.76055 0.57338 C 0.76081 0.57616 0.76198 0.57847 0.76198 0.58125 C 0.76198 0.59282 0.76133 0.60463 0.76055 0.61597 C 0.76028 0.61875 0.76015 0.62199 0.75898 0.62407 C 0.75794 0.62592 0.75599 0.62569 0.75456 0.62662 C 0.75104 0.63611 0.75 0.64097 0.74258 0.64537 L 0.73359 0.65069 L 0.72903 0.65347 C 0.72617 0.65301 0.69844 0.64977 0.69297 0.64792 C 0.68997 0.64699 0.68711 0.64398 0.68398 0.64259 C 0.68008 0.64097 0.67591 0.63958 0.672 0.63727 L 0.66302 0.63194 C 0.66159 0.63102 0.66015 0.62963 0.65846 0.6294 C 0.62552 0.62454 0.64648 0.62708 0.59557 0.62407 C 0.52552 0.61505 0.60195 0.62407 0.43646 0.61875 C 0.42734 0.61829 0.40364 0.61505 0.39297 0.61342 C 0.38854 0.6125 0.38398 0.61111 0.37943 0.61065 C 0.36055 0.60926 0.34153 0.6088 0.32252 0.6081 C 0.30273 0.60301 0.31198 0.60417 0.28047 0.6081 C 0.27643 0.60856 0.27252 0.61018 0.26849 0.61065 C 0.25495 0.61204 0.2414 0.6125 0.22799 0.61342 C 0.2181 0.61921 0.22174 0.61782 0.2039 0.61875 C 0.19401 0.61921 0.18398 0.61875 0.17396 0.61875 " pathEditMode="relative" ptsTypes="AAAAAAAAAAAAAAAAAAAAAAAAAAAAAAAAAAAAAAAAAAAAAAAAAAAAAAAAAAAAAAAAAAAAAAAAAAAAAAAAAAAAAAAAAAAAAAAAAAAAA">
                                      <p:cBhvr>
                                        <p:cTn id="6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74247" y="2116688"/>
            <a:ext cx="9144000" cy="1148735"/>
          </a:xfrm>
        </p:spPr>
        <p:txBody>
          <a:bodyPr>
            <a:normAutofit/>
          </a:bodyPr>
          <a:lstStyle/>
          <a:p>
            <a:r>
              <a:rPr lang="fr-FR" dirty="0" smtClean="0"/>
              <a:t>2 questions pour finir…</a:t>
            </a:r>
            <a:endParaRPr lang="fr-FR" sz="3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9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6"/>
    </mc:Choice>
    <mc:Fallback xmlns="">
      <p:transition spd="slow" advTm="3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91367" y="1238864"/>
            <a:ext cx="9144000" cy="1148735"/>
          </a:xfrm>
        </p:spPr>
        <p:txBody>
          <a:bodyPr>
            <a:normAutofit/>
          </a:bodyPr>
          <a:lstStyle/>
          <a:p>
            <a:r>
              <a:rPr lang="fr-FR" dirty="0" smtClean="0"/>
              <a:t>Puis s’assoient.</a:t>
            </a:r>
            <a:endParaRPr lang="fr-FR" sz="3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21"/>
          <a:stretch/>
        </p:blipFill>
        <p:spPr>
          <a:xfrm>
            <a:off x="4795023" y="2387599"/>
            <a:ext cx="2697623" cy="406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9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4"/>
    </mc:Choice>
    <mc:Fallback xmlns="">
      <p:transition spd="slow" advTm="3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47830" y="1238287"/>
            <a:ext cx="11223470" cy="1148735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Ceux qui ont une</a:t>
            </a:r>
            <a:br>
              <a:rPr lang="fr-FR" dirty="0" smtClean="0"/>
            </a:br>
            <a:r>
              <a:rPr lang="fr-FR" dirty="0" smtClean="0"/>
              <a:t> </a:t>
            </a:r>
            <a:r>
              <a:rPr lang="fr-FR" b="1" dirty="0" smtClean="0"/>
              <a:t>ACTIVITE PHYSIQUE REGULIERE</a:t>
            </a:r>
            <a:r>
              <a:rPr lang="fr-FR" dirty="0" smtClean="0"/>
              <a:t> </a:t>
            </a:r>
            <a:br>
              <a:rPr lang="fr-FR" dirty="0" smtClean="0"/>
            </a:br>
            <a:r>
              <a:rPr lang="fr-FR" b="1" u="sng" dirty="0" smtClean="0"/>
              <a:t>une fois par semaine </a:t>
            </a:r>
            <a:r>
              <a:rPr lang="fr-FR" dirty="0" smtClean="0"/>
              <a:t>se lèvent!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32" y="2387022"/>
            <a:ext cx="4486735" cy="408579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735" y="2387022"/>
            <a:ext cx="5430172" cy="406631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29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3"/>
    </mc:Choice>
    <mc:Fallback xmlns="">
      <p:transition spd="slow" advTm="4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91367" y="1238864"/>
            <a:ext cx="9144000" cy="1148735"/>
          </a:xfrm>
        </p:spPr>
        <p:txBody>
          <a:bodyPr>
            <a:normAutofit/>
          </a:bodyPr>
          <a:lstStyle/>
          <a:p>
            <a:r>
              <a:rPr lang="fr-FR" dirty="0" smtClean="0"/>
              <a:t>Puis s’assoient.</a:t>
            </a:r>
            <a:endParaRPr lang="fr-FR" sz="3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21"/>
          <a:stretch/>
        </p:blipFill>
        <p:spPr>
          <a:xfrm>
            <a:off x="3438171" y="2387599"/>
            <a:ext cx="2697623" cy="406631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60"/>
          <a:stretch/>
        </p:blipFill>
        <p:spPr>
          <a:xfrm>
            <a:off x="6076793" y="2387599"/>
            <a:ext cx="2209264" cy="408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53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2"/>
    </mc:Choice>
    <mc:Fallback xmlns="">
      <p:transition spd="slow" advTm="3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32" y="2387022"/>
            <a:ext cx="4486735" cy="408579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735" y="2387022"/>
            <a:ext cx="5430172" cy="406631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ctrTitle"/>
          </p:nvPr>
        </p:nvSpPr>
        <p:spPr>
          <a:xfrm>
            <a:off x="480786" y="1237672"/>
            <a:ext cx="11495314" cy="114935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Ceux qui ont une </a:t>
            </a:r>
            <a:br>
              <a:rPr lang="fr-FR" dirty="0" smtClean="0"/>
            </a:br>
            <a:r>
              <a:rPr lang="fr-FR" b="1" dirty="0" smtClean="0"/>
              <a:t>ACTIVITE SPORTIVE régulière</a:t>
            </a:r>
            <a:r>
              <a:rPr lang="fr-FR" dirty="0" smtClean="0"/>
              <a:t> </a:t>
            </a:r>
            <a:br>
              <a:rPr lang="fr-FR" dirty="0" smtClean="0"/>
            </a:br>
            <a:r>
              <a:rPr lang="fr-FR" b="1" u="sng" dirty="0" smtClean="0"/>
              <a:t>une fois par semaine </a:t>
            </a:r>
            <a:r>
              <a:rPr lang="fr-FR" dirty="0" smtClean="0"/>
              <a:t>se lèvent!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061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9"/>
    </mc:Choice>
    <mc:Fallback xmlns="">
      <p:transition spd="slow" advTm="5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91367" y="1238864"/>
            <a:ext cx="9144000" cy="1148735"/>
          </a:xfrm>
        </p:spPr>
        <p:txBody>
          <a:bodyPr>
            <a:normAutofit/>
          </a:bodyPr>
          <a:lstStyle/>
          <a:p>
            <a:r>
              <a:rPr lang="fr-FR" dirty="0" smtClean="0"/>
              <a:t>Puis s’assoient.</a:t>
            </a:r>
            <a:endParaRPr lang="fr-FR" sz="3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21"/>
          <a:stretch/>
        </p:blipFill>
        <p:spPr>
          <a:xfrm>
            <a:off x="3438171" y="2387599"/>
            <a:ext cx="2697623" cy="406631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60"/>
          <a:stretch/>
        </p:blipFill>
        <p:spPr>
          <a:xfrm>
            <a:off x="6076793" y="2387599"/>
            <a:ext cx="2209264" cy="408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0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2"/>
    </mc:Choice>
    <mc:Fallback xmlns="">
      <p:transition spd="slow" advTm="4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6567" y="3241835"/>
            <a:ext cx="10984733" cy="1148735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MERCI </a:t>
            </a:r>
            <a:br>
              <a:rPr lang="fr-FR" b="1" dirty="0" smtClean="0"/>
            </a:br>
            <a:r>
              <a:rPr lang="fr-FR" b="1" dirty="0" smtClean="0"/>
              <a:t>pour votre </a:t>
            </a:r>
            <a:br>
              <a:rPr lang="fr-FR" b="1" dirty="0" smtClean="0"/>
            </a:br>
            <a:r>
              <a:rPr lang="fr-FR" b="1" dirty="0" smtClean="0"/>
              <a:t>participation active!</a:t>
            </a:r>
            <a:endParaRPr lang="fr-FR" sz="3600" b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4" name="Espace réservé du contenu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9" t="8637" r="49419" b="70582"/>
          <a:stretch/>
        </p:blipFill>
        <p:spPr>
          <a:xfrm>
            <a:off x="4329111" y="4803479"/>
            <a:ext cx="1365885" cy="1271588"/>
          </a:xfrm>
          <a:prstGeom prst="rect">
            <a:avLst/>
          </a:prstGeom>
        </p:spPr>
      </p:pic>
      <p:pic>
        <p:nvPicPr>
          <p:cNvPr id="5" name="Espace réservé du contenu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9" t="8637" r="49419" b="70582"/>
          <a:stretch/>
        </p:blipFill>
        <p:spPr>
          <a:xfrm>
            <a:off x="6481920" y="4760912"/>
            <a:ext cx="1365885" cy="127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3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92"/>
    </mc:Choice>
    <mc:Fallback xmlns="">
      <p:transition spd="slow" advTm="6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91367" y="1238864"/>
            <a:ext cx="9144000" cy="1148735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Les hommes se lèvent!</a:t>
            </a:r>
            <a:br>
              <a:rPr lang="fr-FR" dirty="0" smtClean="0"/>
            </a:br>
            <a:r>
              <a:rPr lang="fr-FR" sz="3600" dirty="0" smtClean="0"/>
              <a:t>Bras croisés sans s’aider des mains…</a:t>
            </a:r>
            <a:endParaRPr lang="fr-FR" sz="36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grpSp>
        <p:nvGrpSpPr>
          <p:cNvPr id="3" name="Groupe 2"/>
          <p:cNvGrpSpPr/>
          <p:nvPr/>
        </p:nvGrpSpPr>
        <p:grpSpPr>
          <a:xfrm>
            <a:off x="2368726" y="2387599"/>
            <a:ext cx="7274183" cy="4085793"/>
            <a:chOff x="2827081" y="2387599"/>
            <a:chExt cx="7274183" cy="4085793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081" y="2387599"/>
              <a:ext cx="4486735" cy="4085793"/>
            </a:xfrm>
            <a:prstGeom prst="rect">
              <a:avLst/>
            </a:prstGeom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760"/>
            <a:stretch/>
          </p:blipFill>
          <p:spPr>
            <a:xfrm>
              <a:off x="7892000" y="2387599"/>
              <a:ext cx="2209264" cy="4085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108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6"/>
    </mc:Choice>
    <mc:Fallback xmlns="">
      <p:transition spd="slow" advTm="5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91367" y="1238864"/>
            <a:ext cx="9144000" cy="1148735"/>
          </a:xfrm>
        </p:spPr>
        <p:txBody>
          <a:bodyPr>
            <a:normAutofit/>
          </a:bodyPr>
          <a:lstStyle/>
          <a:p>
            <a:r>
              <a:rPr lang="fr-FR" dirty="0" smtClean="0"/>
              <a:t>Puis s’assoient.</a:t>
            </a:r>
            <a:endParaRPr lang="fr-FR" sz="3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60"/>
          <a:stretch/>
        </p:blipFill>
        <p:spPr>
          <a:xfrm>
            <a:off x="4955916" y="2387599"/>
            <a:ext cx="2209264" cy="408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78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5"/>
    </mc:Choice>
    <mc:Fallback xmlns="">
      <p:transition spd="slow" advTm="4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92496" y="693174"/>
            <a:ext cx="11636477" cy="1148735"/>
          </a:xfrm>
        </p:spPr>
        <p:txBody>
          <a:bodyPr>
            <a:normAutofit/>
          </a:bodyPr>
          <a:lstStyle/>
          <a:p>
            <a:r>
              <a:rPr lang="fr-FR" sz="4800" dirty="0" smtClean="0"/>
              <a:t>Les enseignant(e)s du Creusot se lèvent!</a:t>
            </a:r>
            <a:endParaRPr lang="fr-FR" sz="48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5809842" y="2570767"/>
            <a:ext cx="6492458" cy="3018583"/>
            <a:chOff x="1755364" y="2380633"/>
            <a:chExt cx="8745953" cy="4066316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5364" y="2380634"/>
              <a:ext cx="5430172" cy="4066315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321"/>
            <a:stretch/>
          </p:blipFill>
          <p:spPr>
            <a:xfrm>
              <a:off x="7803694" y="2380633"/>
              <a:ext cx="2697623" cy="4066315"/>
            </a:xfrm>
            <a:prstGeom prst="rect">
              <a:avLst/>
            </a:prstGeom>
          </p:spPr>
        </p:pic>
      </p:grpSp>
      <p:grpSp>
        <p:nvGrpSpPr>
          <p:cNvPr id="9" name="Groupe 8"/>
          <p:cNvGrpSpPr/>
          <p:nvPr/>
        </p:nvGrpSpPr>
        <p:grpSpPr>
          <a:xfrm>
            <a:off x="398975" y="2556307"/>
            <a:ext cx="5399907" cy="3033042"/>
            <a:chOff x="2827081" y="2387599"/>
            <a:chExt cx="7274183" cy="4085793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081" y="2387599"/>
              <a:ext cx="4486735" cy="4085793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760"/>
            <a:stretch/>
          </p:blipFill>
          <p:spPr>
            <a:xfrm>
              <a:off x="7892000" y="2387599"/>
              <a:ext cx="2209264" cy="4085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204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0"/>
    </mc:Choice>
    <mc:Fallback xmlns="">
      <p:transition spd="slow" advTm="5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91367" y="1238864"/>
            <a:ext cx="9144000" cy="1148735"/>
          </a:xfrm>
        </p:spPr>
        <p:txBody>
          <a:bodyPr>
            <a:normAutofit/>
          </a:bodyPr>
          <a:lstStyle/>
          <a:p>
            <a:r>
              <a:rPr lang="fr-FR" dirty="0" smtClean="0"/>
              <a:t>Puis s’assoient.</a:t>
            </a:r>
            <a:endParaRPr lang="fr-FR" sz="3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21"/>
          <a:stretch/>
        </p:blipFill>
        <p:spPr>
          <a:xfrm>
            <a:off x="3438171" y="2387599"/>
            <a:ext cx="2697623" cy="406631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60"/>
          <a:stretch/>
        </p:blipFill>
        <p:spPr>
          <a:xfrm>
            <a:off x="6076793" y="2387599"/>
            <a:ext cx="2209264" cy="408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22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0"/>
    </mc:Choice>
    <mc:Fallback xmlns="">
      <p:transition spd="slow" advTm="4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92496" y="693174"/>
            <a:ext cx="11636477" cy="1148735"/>
          </a:xfrm>
        </p:spPr>
        <p:txBody>
          <a:bodyPr>
            <a:normAutofit/>
          </a:bodyPr>
          <a:lstStyle/>
          <a:p>
            <a:r>
              <a:rPr lang="fr-FR" sz="3600" dirty="0" smtClean="0"/>
              <a:t>Les enseignant(e)s de St Vallier et du Breuil se lèvent!</a:t>
            </a:r>
            <a:endParaRPr lang="fr-FR" sz="36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32" y="2387022"/>
            <a:ext cx="4486735" cy="408579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735" y="2387022"/>
            <a:ext cx="5430172" cy="406631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85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4"/>
    </mc:Choice>
    <mc:Fallback xmlns="">
      <p:transition spd="slow" advTm="6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INISTÈRIEL">
  <a:themeElements>
    <a:clrScheme name="GOUVERNEMENT PPT">
      <a:dk1>
        <a:srgbClr val="000000"/>
      </a:dk1>
      <a:lt1>
        <a:srgbClr val="FFFFFF"/>
      </a:lt1>
      <a:dk2>
        <a:srgbClr val="000091"/>
      </a:dk2>
      <a:lt2>
        <a:srgbClr val="E1000F"/>
      </a:lt2>
      <a:accent1>
        <a:srgbClr val="005841"/>
      </a:accent1>
      <a:accent2>
        <a:srgbClr val="21215A"/>
      </a:accent2>
      <a:accent3>
        <a:srgbClr val="FFD500"/>
      </a:accent3>
      <a:accent4>
        <a:srgbClr val="EA5433"/>
      </a:accent4>
      <a:accent5>
        <a:srgbClr val="8C2237"/>
      </a:accent5>
      <a:accent6>
        <a:srgbClr val="49311F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ministeriel_marianne" id="{5F0B8B09-9A99-4083-B883-79F2388C6E1D}" vid="{F8005780-5DEF-4BE0-805B-EA49FB1EABC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389</Words>
  <Application>Microsoft Office PowerPoint</Application>
  <PresentationFormat>Grand écran</PresentationFormat>
  <Paragraphs>83</Paragraphs>
  <Slides>44</Slides>
  <Notes>0</Notes>
  <HiddenSlides>0</HiddenSlides>
  <MMClips>39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44</vt:i4>
      </vt:variant>
    </vt:vector>
  </HeadingPairs>
  <TitlesOfParts>
    <vt:vector size="52" baseType="lpstr">
      <vt:lpstr>Arial</vt:lpstr>
      <vt:lpstr>Arial Black</vt:lpstr>
      <vt:lpstr>Calibri</vt:lpstr>
      <vt:lpstr>Calibri Light</vt:lpstr>
      <vt:lpstr>Marianne</vt:lpstr>
      <vt:lpstr>Wingdings</vt:lpstr>
      <vt:lpstr>Thème Office</vt:lpstr>
      <vt:lpstr>MINISTÈRIEL</vt:lpstr>
      <vt:lpstr>Présentation PowerPoint</vt:lpstr>
      <vt:lpstr>PAUSE ACTIVE  </vt:lpstr>
      <vt:lpstr>Les femmes se lèvent Bras croisés sans s’aider des mains…</vt:lpstr>
      <vt:lpstr>Puis s’assoient.</vt:lpstr>
      <vt:lpstr>Les hommes se lèvent! Bras croisés sans s’aider des mains…</vt:lpstr>
      <vt:lpstr>Puis s’assoient.</vt:lpstr>
      <vt:lpstr>Les enseignant(e)s du Creusot se lèvent!</vt:lpstr>
      <vt:lpstr>Puis s’assoient.</vt:lpstr>
      <vt:lpstr>Les enseignant(e)s de St Vallier et du Breuil se lèvent!</vt:lpstr>
      <vt:lpstr>Puis s’assoient.</vt:lpstr>
      <vt:lpstr>Les autres enseignants se lèvent!</vt:lpstr>
      <vt:lpstr>Puis s’assoient.</vt:lpstr>
      <vt:lpstr>Les enseignant(e)s de cycle 2 se lèvent!</vt:lpstr>
      <vt:lpstr>Puis s’assoient.</vt:lpstr>
      <vt:lpstr>Les enseignants de cycle 3 se lèvent!</vt:lpstr>
      <vt:lpstr>Puis s’assoient.</vt:lpstr>
      <vt:lpstr>Les enseignant(e)s de cycle 1 se lèvent!</vt:lpstr>
      <vt:lpstr>Puis s’assoient.</vt:lpstr>
      <vt:lpstr>Ceux qui portent des lunettes se lèvent!</vt:lpstr>
      <vt:lpstr>Puis s’assoient.</vt:lpstr>
      <vt:lpstr>Ceux de plus de 40 ans se lèvent!</vt:lpstr>
      <vt:lpstr>Puis s’assoient.</vt:lpstr>
      <vt:lpstr>Ceux qui portent un pull se lèvent!</vt:lpstr>
      <vt:lpstr>Puis s’assoient.</vt:lpstr>
      <vt:lpstr>Ceux qui sont heureux d’être là se lèvent. </vt:lpstr>
      <vt:lpstr>TOUT LE MONDE DEBOUT !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TOUT LE MONDE s’assoit.</vt:lpstr>
      <vt:lpstr>Percussions corporelles</vt:lpstr>
      <vt:lpstr>2 questions pour finir…</vt:lpstr>
      <vt:lpstr>Ceux qui ont une  ACTIVITE PHYSIQUE REGULIERE  une fois par semaine se lèvent!</vt:lpstr>
      <vt:lpstr>Puis s’assoient.</vt:lpstr>
      <vt:lpstr>Ceux qui ont une  ACTIVITE SPORTIVE régulière  une fois par semaine se lèvent!</vt:lpstr>
      <vt:lpstr>Puis s’assoient.</vt:lpstr>
      <vt:lpstr>MERCI  pour votre  participation active!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oboussert</dc:creator>
  <cp:lastModifiedBy>Pierre.Lehoussof</cp:lastModifiedBy>
  <cp:revision>30</cp:revision>
  <dcterms:created xsi:type="dcterms:W3CDTF">2022-09-19T08:11:10Z</dcterms:created>
  <dcterms:modified xsi:type="dcterms:W3CDTF">2023-04-20T16:24:43Z</dcterms:modified>
</cp:coreProperties>
</file>